
<file path=[Content_Types].xml><?xml version="1.0" encoding="utf-8"?>
<Types xmlns="http://schemas.openxmlformats.org/package/2006/content-types">
  <Default Extension="bin" ContentType="application/vnd.openxmlformats-officedocument.oleObject"/>
  <Default Extension="gif" ContentType="image/gif"/>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handoutMasterIdLst>
    <p:handoutMasterId r:id="rId48"/>
  </p:handoutMasterIdLst>
  <p:sldIdLst>
    <p:sldId id="378" r:id="rId2"/>
    <p:sldId id="352" r:id="rId3"/>
    <p:sldId id="341" r:id="rId4"/>
    <p:sldId id="306" r:id="rId5"/>
    <p:sldId id="342" r:id="rId6"/>
    <p:sldId id="343" r:id="rId7"/>
    <p:sldId id="346" r:id="rId8"/>
    <p:sldId id="371" r:id="rId9"/>
    <p:sldId id="348" r:id="rId10"/>
    <p:sldId id="349" r:id="rId11"/>
    <p:sldId id="374" r:id="rId12"/>
    <p:sldId id="370" r:id="rId13"/>
    <p:sldId id="384" r:id="rId14"/>
    <p:sldId id="396" r:id="rId15"/>
    <p:sldId id="386" r:id="rId16"/>
    <p:sldId id="392" r:id="rId17"/>
    <p:sldId id="400" r:id="rId18"/>
    <p:sldId id="393" r:id="rId19"/>
    <p:sldId id="395" r:id="rId20"/>
    <p:sldId id="314" r:id="rId21"/>
    <p:sldId id="256" r:id="rId22"/>
    <p:sldId id="266" r:id="rId23"/>
    <p:sldId id="257" r:id="rId24"/>
    <p:sldId id="258" r:id="rId25"/>
    <p:sldId id="260" r:id="rId26"/>
    <p:sldId id="262" r:id="rId27"/>
    <p:sldId id="261" r:id="rId28"/>
    <p:sldId id="263" r:id="rId29"/>
    <p:sldId id="264" r:id="rId30"/>
    <p:sldId id="397" r:id="rId31"/>
    <p:sldId id="409" r:id="rId32"/>
    <p:sldId id="410" r:id="rId33"/>
    <p:sldId id="398" r:id="rId34"/>
    <p:sldId id="402" r:id="rId35"/>
    <p:sldId id="406" r:id="rId36"/>
    <p:sldId id="403" r:id="rId37"/>
    <p:sldId id="404" r:id="rId38"/>
    <p:sldId id="405" r:id="rId39"/>
    <p:sldId id="379" r:id="rId40"/>
    <p:sldId id="380" r:id="rId41"/>
    <p:sldId id="270" r:id="rId42"/>
    <p:sldId id="381" r:id="rId43"/>
    <p:sldId id="269" r:id="rId44"/>
    <p:sldId id="271" r:id="rId45"/>
    <p:sldId id="408" r:id="rId46"/>
  </p:sldIdLst>
  <p:sldSz cx="12192000" cy="6858000"/>
  <p:notesSz cx="9601200" cy="7315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iR6208jME8y+5KhZLRRP+A==" hashData="EjgfP4EBN1ZFp2j0qmAT2b46/vptfTjJanUgWK1rS7dqpZ31Y7HiCi33txC2IRUNVKC1eV36/Xk1+KBuh9QGbQ=="/>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olfazl Saghafi" initials="AS" lastIdx="1" clrIdx="0">
    <p:extLst>
      <p:ext uri="{19B8F6BF-5375-455C-9EA6-DF929625EA0E}">
        <p15:presenceInfo xmlns:p15="http://schemas.microsoft.com/office/powerpoint/2012/main" userId="74beeaff483c3ca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ECFF"/>
    <a:srgbClr val="CCCCFF"/>
    <a:srgbClr val="FFFFCC"/>
    <a:srgbClr val="990033"/>
    <a:srgbClr val="008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52" autoAdjust="0"/>
    <p:restoredTop sz="78255" autoAdjust="0"/>
  </p:normalViewPr>
  <p:slideViewPr>
    <p:cSldViewPr snapToGrid="0">
      <p:cViewPr varScale="1">
        <p:scale>
          <a:sx n="49" d="100"/>
          <a:sy n="49" d="100"/>
        </p:scale>
        <p:origin x="560"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160937" cy="366486"/>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438180" y="0"/>
            <a:ext cx="4160937" cy="366486"/>
          </a:xfrm>
          <a:prstGeom prst="rect">
            <a:avLst/>
          </a:prstGeom>
        </p:spPr>
        <p:txBody>
          <a:bodyPr vert="horz" lIns="91440" tIns="45720" rIns="91440" bIns="45720" rtlCol="0"/>
          <a:lstStyle>
            <a:lvl1pPr algn="r">
              <a:defRPr sz="1200"/>
            </a:lvl1pPr>
          </a:lstStyle>
          <a:p>
            <a:fld id="{30E4E249-35BF-44F6-8638-861B7C641F9D}" type="datetimeFigureOut">
              <a:rPr lang="en-US" smtClean="0"/>
              <a:t>7/4/2020</a:t>
            </a:fld>
            <a:endParaRPr lang="en-US"/>
          </a:p>
        </p:txBody>
      </p:sp>
      <p:sp>
        <p:nvSpPr>
          <p:cNvPr id="4" name="Footer Placeholder 3"/>
          <p:cNvSpPr>
            <a:spLocks noGrp="1"/>
          </p:cNvSpPr>
          <p:nvPr>
            <p:ph type="ftr" sz="quarter" idx="2"/>
          </p:nvPr>
        </p:nvSpPr>
        <p:spPr>
          <a:xfrm>
            <a:off x="0" y="6948715"/>
            <a:ext cx="4160937" cy="36648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438180" y="6948715"/>
            <a:ext cx="4160937" cy="366485"/>
          </a:xfrm>
          <a:prstGeom prst="rect">
            <a:avLst/>
          </a:prstGeom>
        </p:spPr>
        <p:txBody>
          <a:bodyPr vert="horz" lIns="91440" tIns="45720" rIns="91440" bIns="45720" rtlCol="0" anchor="b"/>
          <a:lstStyle>
            <a:lvl1pPr algn="r">
              <a:defRPr sz="1200"/>
            </a:lvl1pPr>
          </a:lstStyle>
          <a:p>
            <a:fld id="{58AD294F-4DFB-4751-8D2F-AD6B8A28B61F}" type="slidenum">
              <a:rPr lang="en-US" smtClean="0"/>
              <a:t>‹#›</a:t>
            </a:fld>
            <a:endParaRPr lang="en-US"/>
          </a:p>
        </p:txBody>
      </p:sp>
    </p:spTree>
    <p:extLst>
      <p:ext uri="{BB962C8B-B14F-4D97-AF65-F5344CB8AC3E}">
        <p14:creationId xmlns:p14="http://schemas.microsoft.com/office/powerpoint/2010/main" val="252047484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03T16:54:51.376"/>
    </inkml:context>
    <inkml:brush xml:id="br0">
      <inkml:brushProperty name="width" value="0.03333" units="cm"/>
      <inkml:brushProperty name="height" value="0.03333" units="cm"/>
      <inkml:brushProperty name="ignorePressure" value="1"/>
    </inkml:brush>
  </inkml:definitions>
  <inkml:traceGroup>
    <inkml:annotationXML>
      <emma:emma xmlns:emma="http://www.w3.org/2003/04/emma" version="1.0">
        <emma:interpretation id="{983BE0A6-8006-4CB1-808B-491D01CB6F4F}" emma:medium="tactile" emma:mode="ink">
          <msink:context xmlns:msink="http://schemas.microsoft.com/ink/2010/main" type="writingRegion" rotatedBoundingBox="13287,12312 11189,12319 11187,11926 13285,11919"/>
        </emma:interpretation>
      </emma:emma>
    </inkml:annotationXML>
    <inkml:traceGroup>
      <inkml:annotationXML>
        <emma:emma xmlns:emma="http://www.w3.org/2003/04/emma" version="1.0">
          <emma:interpretation id="{EE8917FD-3372-4533-B6AC-226A679DCDA9}" emma:medium="tactile" emma:mode="ink">
            <msink:context xmlns:msink="http://schemas.microsoft.com/ink/2010/main" type="paragraph" rotatedBoundingBox="13287,12312 11189,12319 11187,11926 13285,11919" alignmentLevel="1"/>
          </emma:interpretation>
        </emma:emma>
      </inkml:annotationXML>
      <inkml:traceGroup>
        <inkml:annotationXML>
          <emma:emma xmlns:emma="http://www.w3.org/2003/04/emma" version="1.0">
            <emma:interpretation id="{DE2F4FBA-3F33-44C2-91C7-A4F810C9C3BE}" emma:medium="tactile" emma:mode="ink">
              <msink:context xmlns:msink="http://schemas.microsoft.com/ink/2010/main" type="line" rotatedBoundingBox="13287,12312 11189,12319 11187,11926 13285,11919"/>
            </emma:interpretation>
          </emma:emma>
        </inkml:annotationXML>
        <inkml:traceGroup>
          <inkml:annotationXML>
            <emma:emma xmlns:emma="http://www.w3.org/2003/04/emma" version="1.0">
              <emma:interpretation id="{5992AA79-1AB7-4715-82AC-77B28DD9C482}" emma:medium="tactile" emma:mode="ink">
                <msink:context xmlns:msink="http://schemas.microsoft.com/ink/2010/main" type="inkWord" rotatedBoundingBox="12295,12159 13246,11821 13302,11978 12351,12316"/>
              </emma:interpretation>
              <emma:one-of disjunction-type="recognition" id="oneOf0">
                <emma:interpretation id="interp0" emma:lang="en-US" emma:confidence="0">
                  <emma:literal>at*</emma:literal>
                </emma:interpretation>
                <emma:interpretation id="interp1" emma:lang="en-US" emma:confidence="0">
                  <emma:literal>Ext*</emma:literal>
                </emma:interpretation>
                <emma:interpretation id="interp2" emma:lang="en-US" emma:confidence="0">
                  <emma:literal>castoff</emma:literal>
                </emma:interpretation>
                <emma:interpretation id="interp3" emma:lang="en-US" emma:confidence="0">
                  <emma:literal>Ed*</emma:literal>
                </emma:interpretation>
                <emma:interpretation id="interp4" emma:lang="en-US" emma:confidence="0">
                  <emma:literal>bet*</emma:literal>
                </emma:interpretation>
              </emma:one-of>
            </emma:emma>
          </inkml:annotationXML>
          <inkml:trace contextRef="#ctx0" brushRef="#br0">8053 6531,'0'-6,"0"-8,0-7,12 0,10 3,12 5,8 4,1-1,0 0,-1-4,-3 1,-1 2,-2 3,11-8,4-9,-7-4,-18 1,-18 12,-22 9,-16 11,-7 6,-5 0,6 4,3 1,-5 3,-8 4,-2-1,1-4,3-6,15-4,18-3,23-2,15-3,9-6,5-1,0-12,0-3,-1 3,-2 0,10-4,4 2,-13 6,-26 10,-20 8,-15 8,-11 3,-4-1,4 3,1 0,-6-3,-2 2,0 4,1 0,18-3,25-10,18-7,11-2,12-12,3-4,-5-5,-5 3,3-1,2 3,-3 5,0 5,-2 5,-14 2,-22 3,-17 0,-12 1,-20 0,-8 6,1 8,2 0,-1-1,3-3,-9 1,0 6,5 0,5-5,5 3,16-2,24-8,19-7,37-2,21-19,10-11,3-5,-8 2,-10 8,-11 9,-11 8,-5 5,-5 4,-2-4,5 0,1-6,-18 0,-24 7,-17 11,-12 4,-7 1,-8 10,-3 1,2-3,2 2,3-4,-9 3,-2 2,3-2,3 2,4-3,4 1,2 2,13-1,17-10,33-9,19-2,6-9,14-8,6-7,4-12,-5 1,-3 1,-25 4,-24 10,-29 12,-23 9,-12 9,-16 3,-10 6,3 5,6-1,8-6,8-4,23-5,22-4,29-8,16-4,12 0,3-11,3-8,-2 1,0 4,2 1,-3 3,-18 5,-22 5,-18 10,-18 4,-15 0,-9 1,-3 4,-12 7,-2 5,3 0,5-5,6 1,-2-3,13-4,18-5,30-2,25-9,10-10,5-1,3 1,4-10,-1-5,-6 2,-6-1,-5 4,-11 14,-15 12,-18 8,-13 6,-18 8,-14 5,-5-2,0-7,-4 1,-4 1,3-2,4-4,-1-6,15-4,20-3,18-2,22-2,18-6,9-1,8-7,-1-5,4-12,-4 0,-5 5,1 7,-4 1,-2 5,-4 3,-4-1,4 1,2 1,-2 4,-14 3,-18 1,-21 1,-22 13,-22 10,-8 2,0-4,6-5,0 1,4-3,6-3,-3-3,-8 9,-2 1,4-1,5-5,6-3,10-3</inkml:trace>
        </inkml:traceGroup>
        <inkml:traceGroup>
          <inkml:annotationXML>
            <emma:emma xmlns:emma="http://www.w3.org/2003/04/emma" version="1.0">
              <emma:interpretation id="{E3FB1356-CB6C-4590-81DA-5730A0806DA0}" emma:medium="tactile" emma:mode="ink">
                <msink:context xmlns:msink="http://schemas.microsoft.com/ink/2010/main" type="inkWord" rotatedBoundingBox="11208,11854 12108,12096 12055,12294 11155,12052"/>
              </emma:interpretation>
              <emma:one-of disjunction-type="recognition" id="oneOf1">
                <emma:interpretation id="interp5" emma:lang="en-US" emma:confidence="0">
                  <emma:literal>sops</emma:literal>
                </emma:interpretation>
                <emma:interpretation id="interp6" emma:lang="en-US" emma:confidence="0">
                  <emma:literal>Bops</emma:literal>
                </emma:interpretation>
                <emma:interpretation id="interp7" emma:lang="en-US" emma:confidence="0">
                  <emma:literal>bosses</emma:literal>
                </emma:interpretation>
                <emma:interpretation id="interp8" emma:lang="en-US" emma:confidence="0">
                  <emma:literal>bops</emma:literal>
                </emma:interpretation>
                <emma:interpretation id="interp9" emma:lang="en-US" emma:confidence="0">
                  <emma:literal>R*</emma:literal>
                </emma:interpretation>
              </emma:one-of>
            </emma:emma>
          </inkml:annotationXML>
          <inkml:trace contextRef="#ctx0" brushRef="#br0" timeOffset="6748">7634 6461,'0'-5,"-6"-9,-7-1,-8 1,-7 4,-9 3,-6 2,0-2,-5-8,-6-11,0-9,-3 2,15 7,20 8,25 6,25 6,13 4,12 8,7 9,7 8,-3 6,-6-2,-1-6,-16-6,-22-6,-19-4,-15-3,-12-2,-18-1,-9 0,0-1,-8-4,0-3,-8-11,3-8,1 1,23 5,25 6,34 6,31 10,14 6,2 1,9 12,3 8,-5 0,-8-5,-10-6,-12 0,-8 3,9 4,-15-1,-12-11,-20-7,-20-4,-13-9,-22-7,-8-8,3 0,-6 4,-1-5,-1-6,6-3,9 5,8 7,2 1,3 4,3 6,3 3,26 4,28 3,23 1,10 1,10 12,13 15,0 4,-5-5,-9-5,-7-8,-7 0,-4 4,-2-2,-14-3,-16-4,-16-3,-11-4,-20 0,-9-2,-8-1,0-6,-2-1,3 0,6 1,6-9,4-3,21 3,20 3,15 4,18 5,26 1,16 2,0 1,-6 1,-10 0,-8 0,-7-1,-5 1,-4-1,5 6,1 2,-24-1,-21-1,-16-1,-10-3,-12 0,-4-2,-19 0,-10-6,2-8,8-8,3 0,-1 4,18 6,28 3,22 4,16 3,17 2,14 0,4 2,-2-2,-5 1,-4 6,2 7,-1 2,4 3,-2 5,-2-1,-3-6,2 1,0-3,-1 3,-21-3,-20-3,-16-4,-24-3,-17-3,-12-14,0-4,5 1,-5-10,-2 0,3 4,14 0,9 4,6-3,-3 4,-1 4,1 4,13 3,28 3,21 1,17 2,14 0,4-1,-3 7,2 2,3 4,3 2,-3-4,-7-2,-11-3</inkml:trace>
        </inkml:traceGroup>
      </inkml:traceGroup>
    </inkml:traceGroup>
  </inkml:traceGroup>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04T01:33:41.005"/>
    </inkml:context>
    <inkml:brush xml:id="br0">
      <inkml:brushProperty name="width" value="0.03333" units="cm"/>
      <inkml:brushProperty name="height" value="0.03333" units="cm"/>
      <inkml:brushProperty name="ignorePressure" value="1"/>
    </inkml:brush>
  </inkml:definitions>
  <inkml:traceGroup>
    <inkml:annotationXML>
      <emma:emma xmlns:emma="http://www.w3.org/2003/04/emma" version="1.0">
        <emma:interpretation id="{EB9C7503-C60E-423A-A8C5-FACDDB98045C}" emma:medium="tactile" emma:mode="ink">
          <msink:context xmlns:msink="http://schemas.microsoft.com/ink/2010/main" type="writingRegion" rotatedBoundingBox="11682,12556 12567,12594 12550,13002 11664,12964"/>
        </emma:interpretation>
      </emma:emma>
    </inkml:annotationXML>
    <inkml:traceGroup>
      <inkml:annotationXML>
        <emma:emma xmlns:emma="http://www.w3.org/2003/04/emma" version="1.0">
          <emma:interpretation id="{7EF33DA2-0144-44A0-A0D2-5B68183898D6}" emma:medium="tactile" emma:mode="ink">
            <msink:context xmlns:msink="http://schemas.microsoft.com/ink/2010/main" type="paragraph" rotatedBoundingBox="11682,12556 12567,12594 12550,13002 11664,12964" alignmentLevel="1"/>
          </emma:interpretation>
        </emma:emma>
      </inkml:annotationXML>
      <inkml:traceGroup>
        <inkml:annotationXML>
          <emma:emma xmlns:emma="http://www.w3.org/2003/04/emma" version="1.0">
            <emma:interpretation id="{5C7BD60E-38D7-4E3B-A85C-27A58D6E1654}" emma:medium="tactile" emma:mode="ink">
              <msink:context xmlns:msink="http://schemas.microsoft.com/ink/2010/main" type="line" rotatedBoundingBox="11682,12556 12567,12594 12550,13002 11664,12964"/>
            </emma:interpretation>
          </emma:emma>
        </inkml:annotationXML>
        <inkml:traceGroup>
          <inkml:annotationXML>
            <emma:emma xmlns:emma="http://www.w3.org/2003/04/emma" version="1.0">
              <emma:interpretation id="{2EBB8F30-172C-4F33-8513-BB703053EAF9}" emma:medium="tactile" emma:mode="ink">
                <msink:context xmlns:msink="http://schemas.microsoft.com/ink/2010/main" type="inkWord" rotatedBoundingBox="11658,12617 12042,12534 12133,12957 11749,13039"/>
              </emma:interpretation>
              <emma:one-of disjunction-type="recognition" id="oneOf0">
                <emma:interpretation id="interp0" emma:lang="en-US" emma:confidence="0.5">
                  <emma:literal>...sippers.</emma:literal>
                </emma:interpretation>
                <emma:interpretation id="interp1" emma:lang="en-US" emma:confidence="0">
                  <emma:literal>...spars.</emma:literal>
                </emma:interpretation>
                <emma:interpretation id="interp2" emma:lang="en-US" emma:confidence="0">
                  <emma:literal>...suppers.</emma:literal>
                </emma:interpretation>
                <emma:interpretation id="interp3" emma:lang="en-US" emma:confidence="0">
                  <emma:literal>...sippers</emma:literal>
                </emma:interpretation>
                <emma:interpretation id="interp4" emma:lang="en-US" emma:confidence="0">
                  <emma:literal>"sippers.</emma:literal>
                </emma:interpretation>
              </emma:one-of>
            </emma:emma>
          </inkml:annotationXML>
          <inkml:trace contextRef="#ctx0" brushRef="#br0">7932 6594,'-6'0,"-2"-6,1-14,7-3,3 8,2 12,0 13,-7 11,-16 1,-10 4,-6-3,-3-6,-3-5,8-11,7-5</inkml:trace>
          <inkml:trace contextRef="#ctx0" brushRef="#br0" timeOffset="31070">7834 6560,'-9'0,"-3"0</inkml:trace>
          <inkml:trace contextRef="#ctx0" brushRef="#br0" timeOffset="32403">7757 6676,'0'-9,"9"-3,3 1</inkml:trace>
          <inkml:trace contextRef="#ctx0" brushRef="#br0" timeOffset="33493">7792 6771,'17'0,"7"0</inkml:trace>
          <inkml:trace contextRef="#ctx0" brushRef="#br0" timeOffset="34303">7863 6842</inkml:trace>
          <inkml:trace contextRef="#ctx0" brushRef="#br0" timeOffset="29170">7862 6665,'-6'0,"4"0,9 0,8 0,8 0,13 0,-7 0,-14 0,-15 0,-20 0,-18 0,-10 0,5-6,9 4,4 3,2 0,17 1,28 0,18-1,9 0,2-1,-12 0,-24 6,-20 2,-13 0,-10-2,-4-2,-3-1,6-8,14-2,17 0,9 6,3 10,1 10,-8 1,-4-9,-2-11,6-8,2-6,14-8,8 0,6 4,-2 10,-12 8,-15 8,-20 4,-8-6,1-10,5-17,5-10,17 0,14 4,10 8,7 7,3 12,-5 10,-7 12,-15 0,-8-14,-4-16,2-5,4 4,-1 11,0 11,-19 2,-12 0,-8-4,-3-2,-1-5,23-1,22-2,15-1,11 0,5-1,-2 6,-14 3,-22-1,-17-1,-10-2,-8-1,4-8,19-2,17 5,15 10,-1 3,-11 0,-11-3,-12-2,-2-8,2-9,9-16,19-8,13 7,3 14,-4 16,-6 14,-5 10,-10 5,-13 0,-4-20,7-15,10-16,12-2,2 8,0 12,-10 12,-12 5,-10 0,-9-3,-6-10,2-10,6-10,8-15,23-1,16 6,12 12,-3 16,-5 14,-8 10,-13 1,-14 3,-12-4,-8-6,-6-6,2-11,8-12,6-9,13-3,19 5,13 3,8 6,3 3,1 3,-6 9,-8 8,-16 8,-20 1,-16-4,-8-5,-6-6,18-14,17-8,16-7,12 0,2 10,-3 13,-6 11,-16 4,-16-1,-10-3,-1-10,4-11,0-11,-1-1,-4 2,3-8,6-5,13 2,12 7,6 18,1 17,-2 11,-3-16,10-3,13 9,1 9,-4 5,-14-1,-14-5,-14-7,-10-6,-7-4,-4-3,3-8,8-9,13-8,16 0,12 5,15 4,8 5,4 4,-7 9,-20 3,-14 2</inkml:trace>
          <inkml:trace contextRef="#ctx0" brushRef="#br0" timeOffset="-1876">7933 6876,'0'-6,"0"-14,-12-9,-10-6,-1-3,9 5,13 8,13 8,10 7,-4 6,-12 3,-6-4,-4-2</inkml:trace>
          <inkml:trace contextRef="#ctx0" brushRef="#br0" timeOffset="35108">7898 6842,'9'0,"3"0</inkml:trace>
          <inkml:trace contextRef="#ctx0" brushRef="#br0" timeOffset="35576">7933 6700</inkml:trace>
          <inkml:trace contextRef="#ctx0" brushRef="#br0" timeOffset="36836">7581 6595</inkml:trace>
          <inkml:trace contextRef="#ctx0" brushRef="#br0" timeOffset="41472">7686 6595</inkml:trace>
          <inkml:trace contextRef="#ctx0" brushRef="#br0" timeOffset="51991">7828 6701,'-6'0,"-8"0,-8 0,7 0,4 6,6 8,-4 1,-5-1,0-9,1-12,4-11,8-2,12 3,3 10,-1 11,-8 13,-17 2,-13-2,-2-10,4-11,6-12,5-9,11-6,12 2,9 6,3 13,-10 14,-13 7,-12 1,-4-8,0-10,4-10,9-2,12 2,9 3,8 4,18 4,2 8,-8 11,-10 7,-10 8,-19-3,-16-4,-12-13,0-13,5-13,6-21,6-10,12 4,17 8,12 10,1 17,-4 15,-14 13,-14 9,-12-1,-11-4,-6-7,7-11,15-7,20-3,15-1,8 1,-1 7,-7 9,-13 9,-15 2,-19-4,-12-6,-7-3,10-4,16-3,4-1,-2-2,-4 0,5 1,11-1,12 0,15 1,10 0,4 12,-5 10,-14 6,-17 6,-22-3,-13-8,-2-19,4-16,8-12,6-14,12-1,18 6,7 16,-1 22,-10 15,-13 6,-13-2,-15-6,-3-11,3-13,8-11,13-4,13 3,13 4,14 4,9 5,-9 1,-17 4,-15 0,-15 0,1-4,22-10,15 0,3 1</inkml:trace>
        </inkml:traceGroup>
        <inkml:traceGroup>
          <inkml:annotationXML>
            <emma:emma xmlns:emma="http://www.w3.org/2003/04/emma" version="1.0">
              <emma:interpretation id="{538B7F2D-7C21-478E-9D1D-EE353C4FD97E}" emma:medium="tactile" emma:mode="ink">
                <msink:context xmlns:msink="http://schemas.microsoft.com/ink/2010/main" type="inkWord" rotatedBoundingBox="12328,12561 12615,12727 12450,13011 12164,12845"/>
              </emma:interpretation>
              <emma:one-of disjunction-type="recognition" id="oneOf1">
                <emma:interpretation id="interp5" emma:lang="en-US" emma:confidence="0.5">
                  <emma:literal>*or</emma:literal>
                </emma:interpretation>
                <emma:interpretation id="interp6" emma:lang="en-US" emma:confidence="0">
                  <emma:literal>*ps</emma:literal>
                </emma:interpretation>
                <emma:interpretation id="interp7" emma:lang="en-US" emma:confidence="0">
                  <emma:literal>*pps</emma:literal>
                </emma:interpretation>
                <emma:interpretation id="interp8" emma:lang="en-US" emma:confidence="0">
                  <emma:literal>*Boy</emma:literal>
                </emma:interpretation>
                <emma:interpretation id="interp9" emma:lang="en-US" emma:confidence="0">
                  <emma:literal>*Bar</emma:literal>
                </emma:interpretation>
              </emma:one-of>
            </emma:emma>
          </inkml:annotationXML>
          <inkml:trace contextRef="#ctx0" brushRef="#br0" timeOffset="-4781">8426 6772,'-6'0,"-8"0,-7 0,-1-6,16-8,15-2,11 3,3 8,-15 12,-20 10,-14 3,-9-3,-5-3,-1-5,6-10,10-10,8-10,8-13,11-12,10 0,11 9,6 11,11 10,-2 12,-7 15,-9 16,-14 4,-15-3,-5-18,-1-18,13-1,13 7,10 11,2 9,-5 13,-10 2,-14-5,-12-8,-9-6,-6-6,2-10,5-12,14-2,20 1,14 3,-2 10,-12 5,-12 2,-8-6,0-9,0-14,2-9,16 6,4 14,2 16,-3 13,-1 10,-5 6,-8-2,-9-6,-3-13,1-15,3-12,4-16,2-8,2-3,15 4,4 17,0 17,-4 15,-3 13,-3 8,-8-1,-11-6,-9-8,-6-5,2-11,10-5,15-3,19 1,13 1,7 2,-4 13,-13 6,-15 0,-16-3,-12-3,-2-9,3-11,5-15,6-10,4-4,14 11,14 15,1 18,-2 12,-6 11,-9 7,-14-4,-11-6,-7-6,-7-8,4-11,5-11,8-15,6-11,12 4,16 5,18 9,2 13,-5 14,-8 13,-14 7,-16 7,-12-4,-10-6,1-14,4-14,5-18,6-12,12 0,10 5,17 9,8 13,-2 14,-11 5,-17 2,-16-3,-11-2,-8-10,0-10,12-3,14 1,20 2,7 9,-1 12,-4 9,-11 8,-13-1,-12-5,-8-5,-13-13,0-18,7-12,9-9,14 4,14 5,12 9,3 12,-1 14,-6 11,-4 9,-10 0,-10-6,-11-5,-7-7,-5-5,3-14,8-13,6-9,19-3,13 2,12 7,6 8,-3 19,-5 15,-9 11,-6 6,-6 4,-9-5,-10-8,-3-14,2-21,3-15,4-9,3-5,9 4,9 9,8 7,14 9,-6 16,-9 15,-12 2,-15-1,-10-6,-11-4,-4-6,-4-2,4-9,8-9,14-3,14 3,13 2,10 10,-1 12,-4 9,-6 8,-5 6,-5 2,-9-4,-11-8,-8-7,-1-13,4-13,4-16,12-10,18-5,12 4,8 9,10 9,2 14,-5 14,-17 10,-18 10,-17-2,-12-4,-8-6,-5-7,-4-5,0-2,7-15,8-11,8-8,8-4,4-2,9 4,10 9,8 8,0 13,-3 13,0 11,-2 7,0 6,-2 2,-3 2,-5-1,-10-5,-9-9,-10-8,-7-7,-5-4,-2-4,-2 0,-1-2,1 0,7-5,8-8,13-13,21-2,15 4,7 6,5 7,2 11,-6 13,-10 10,-14 2,-15-4,-14-4,-9-6,-6-4,-3-2,4-8,14-3,15-13,9-8,10-6,7 4,11 7,8 7,1 13,-6 19,-9 12,-11 9,-13-2,-13-7,-11-9,-8-6,0-6</inkml:trace>
        </inkml:traceGroup>
      </inkml:traceGroup>
    </inkml:traceGroup>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160520" cy="36703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5438458" y="1"/>
            <a:ext cx="4160520" cy="367030"/>
          </a:xfrm>
          <a:prstGeom prst="rect">
            <a:avLst/>
          </a:prstGeom>
        </p:spPr>
        <p:txBody>
          <a:bodyPr vert="horz" lIns="96661" tIns="48331" rIns="96661" bIns="48331" rtlCol="0"/>
          <a:lstStyle>
            <a:lvl1pPr algn="r">
              <a:defRPr sz="1300"/>
            </a:lvl1pPr>
          </a:lstStyle>
          <a:p>
            <a:fld id="{7F15780C-4C6A-4D31-B717-67E9CB6C3EDE}" type="datetimeFigureOut">
              <a:rPr lang="en-US" smtClean="0"/>
              <a:t>7/4/2020</a:t>
            </a:fld>
            <a:endParaRPr lang="en-US"/>
          </a:p>
        </p:txBody>
      </p:sp>
      <p:sp>
        <p:nvSpPr>
          <p:cNvPr id="4" name="Slide Image Placeholder 3"/>
          <p:cNvSpPr>
            <a:spLocks noGrp="1" noRot="1" noChangeAspect="1"/>
          </p:cNvSpPr>
          <p:nvPr>
            <p:ph type="sldImg" idx="2"/>
          </p:nvPr>
        </p:nvSpPr>
        <p:spPr>
          <a:xfrm>
            <a:off x="2606675" y="914400"/>
            <a:ext cx="4387850" cy="2468563"/>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960120" y="3520440"/>
            <a:ext cx="7680960" cy="2880361"/>
          </a:xfrm>
          <a:prstGeom prst="rect">
            <a:avLst/>
          </a:prstGeom>
        </p:spPr>
        <p:txBody>
          <a:bodyPr vert="horz" lIns="96661" tIns="48331" rIns="96661" bIns="4833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948171"/>
            <a:ext cx="4160520" cy="367029"/>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5438458" y="6948171"/>
            <a:ext cx="4160520" cy="367029"/>
          </a:xfrm>
          <a:prstGeom prst="rect">
            <a:avLst/>
          </a:prstGeom>
        </p:spPr>
        <p:txBody>
          <a:bodyPr vert="horz" lIns="96661" tIns="48331" rIns="96661" bIns="48331" rtlCol="0" anchor="b"/>
          <a:lstStyle>
            <a:lvl1pPr algn="r">
              <a:defRPr sz="1300"/>
            </a:lvl1pPr>
          </a:lstStyle>
          <a:p>
            <a:fld id="{3C061A47-1F96-4E91-A6A1-2571DEF234C8}" type="slidenum">
              <a:rPr lang="en-US" smtClean="0"/>
              <a:t>‹#›</a:t>
            </a:fld>
            <a:endParaRPr lang="en-US"/>
          </a:p>
        </p:txBody>
      </p:sp>
    </p:spTree>
    <p:extLst>
      <p:ext uri="{BB962C8B-B14F-4D97-AF65-F5344CB8AC3E}">
        <p14:creationId xmlns:p14="http://schemas.microsoft.com/office/powerpoint/2010/main" val="4959589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Georgia" panose="02040502050405020303" pitchFamily="18" charset="0"/>
              </a:rPr>
              <a:t>Hello and welcome to this course in Machine Learning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Georgia" panose="02040502050405020303" pitchFamily="18" charset="0"/>
              </a:rPr>
              <a:t>I am Abolfazl Saghafi, Assistant Professor of Statistics in University of Sciences and I’m VERY excited to guide you trough this subject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sure by now you must have heard about ML and AI every now and then, lets start by going over some basics and see what the hell is </a:t>
            </a:r>
            <a:r>
              <a:rPr lang="en-US" sz="1200" dirty="0">
                <a:latin typeface="Georgia" panose="02040502050405020303" pitchFamily="18" charset="0"/>
              </a:rPr>
              <a:t>Machine Learning about </a:t>
            </a:r>
          </a:p>
        </p:txBody>
      </p:sp>
      <p:sp>
        <p:nvSpPr>
          <p:cNvPr id="4" name="Slide Number Placeholder 3"/>
          <p:cNvSpPr>
            <a:spLocks noGrp="1"/>
          </p:cNvSpPr>
          <p:nvPr>
            <p:ph type="sldNum" sz="quarter" idx="10"/>
          </p:nvPr>
        </p:nvSpPr>
        <p:spPr/>
        <p:txBody>
          <a:bodyPr/>
          <a:lstStyle/>
          <a:p>
            <a:fld id="{AB49C82B-4FE9-4026-A671-F42D8142A0B4}" type="slidenum">
              <a:rPr lang="en-US" smtClean="0"/>
              <a:t>1</a:t>
            </a:fld>
            <a:endParaRPr lang="en-US"/>
          </a:p>
        </p:txBody>
      </p:sp>
    </p:spTree>
    <p:extLst>
      <p:ext uri="{BB962C8B-B14F-4D97-AF65-F5344CB8AC3E}">
        <p14:creationId xmlns:p14="http://schemas.microsoft.com/office/powerpoint/2010/main" val="25123415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Reinforcement Learning a computer program interacts with a dynamic environment in which it must perform a certain goal for example driving a vehicle or playing a game against an opponent. The program receives feedback in terms of reward and punishment to advance.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C061A47-1F96-4E91-A6A1-2571DEF234C8}" type="slidenum">
              <a:rPr lang="en-US" smtClean="0"/>
              <a:t>10</a:t>
            </a:fld>
            <a:endParaRPr lang="en-US"/>
          </a:p>
        </p:txBody>
      </p:sp>
    </p:spTree>
    <p:extLst>
      <p:ext uri="{BB962C8B-B14F-4D97-AF65-F5344CB8AC3E}">
        <p14:creationId xmlns:p14="http://schemas.microsoft.com/office/powerpoint/2010/main" val="25864090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is it done? How these learning techniques work? </a:t>
            </a:r>
          </a:p>
          <a:p>
            <a:endParaRPr lang="en-US" dirty="0"/>
          </a:p>
          <a:p>
            <a:r>
              <a:rPr lang="en-US" dirty="0"/>
              <a:t>Behind every one of them is a logical algorithm and reasoning and their implementation requires coding expertise. Here you see some of the well-known algorithms currently out there </a:t>
            </a:r>
          </a:p>
        </p:txBody>
      </p:sp>
      <p:sp>
        <p:nvSpPr>
          <p:cNvPr id="4" name="Slide Number Placeholder 3"/>
          <p:cNvSpPr>
            <a:spLocks noGrp="1"/>
          </p:cNvSpPr>
          <p:nvPr>
            <p:ph type="sldNum" sz="quarter" idx="10"/>
          </p:nvPr>
        </p:nvSpPr>
        <p:spPr/>
        <p:txBody>
          <a:bodyPr/>
          <a:lstStyle/>
          <a:p>
            <a:fld id="{3C061A47-1F96-4E91-A6A1-2571DEF234C8}" type="slidenum">
              <a:rPr lang="en-US" smtClean="0"/>
              <a:t>11</a:t>
            </a:fld>
            <a:endParaRPr lang="en-US"/>
          </a:p>
        </p:txBody>
      </p:sp>
    </p:spTree>
    <p:extLst>
      <p:ext uri="{BB962C8B-B14F-4D97-AF65-F5344CB8AC3E}">
        <p14:creationId xmlns:p14="http://schemas.microsoft.com/office/powerpoint/2010/main" val="857696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Among those methods there is one that has captured more attention, Artificial Neural Networks.</a:t>
            </a:r>
          </a:p>
          <a:p>
            <a:endParaRPr lang="en-US" dirty="0"/>
          </a:p>
          <a:p>
            <a:r>
              <a:rPr lang="en-US" dirty="0"/>
              <a:t>This is a typical neuron, and you see how it has several input/output receptors. ANN is structured to mimic human brain information passing</a:t>
            </a:r>
            <a:r>
              <a:rPr lang="en-US" baseline="0" dirty="0"/>
              <a:t> through neurons. And you see how it provides a simplified version of an actual neuron. </a:t>
            </a:r>
            <a:endParaRPr lang="en-US" dirty="0"/>
          </a:p>
          <a:p>
            <a:endParaRPr lang="en-US" dirty="0"/>
          </a:p>
          <a:p>
            <a:r>
              <a:rPr lang="en-US" dirty="0"/>
              <a:t>There is a debate that a neural network with ONLY one hidden layer can approximate any complicated function. Imagine what happens when we increase the number of hidden layers, making the network to look more like an actual human brain. This is the idea behind Deep Learning </a:t>
            </a:r>
          </a:p>
        </p:txBody>
      </p:sp>
      <p:sp>
        <p:nvSpPr>
          <p:cNvPr id="4" name="Slide Number Placeholder 3"/>
          <p:cNvSpPr>
            <a:spLocks noGrp="1"/>
          </p:cNvSpPr>
          <p:nvPr>
            <p:ph type="sldNum" sz="quarter" idx="10"/>
          </p:nvPr>
        </p:nvSpPr>
        <p:spPr/>
        <p:txBody>
          <a:bodyPr/>
          <a:lstStyle/>
          <a:p>
            <a:fld id="{3C061A47-1F96-4E91-A6A1-2571DEF234C8}" type="slidenum">
              <a:rPr lang="en-US" smtClean="0"/>
              <a:t>12</a:t>
            </a:fld>
            <a:endParaRPr lang="en-US"/>
          </a:p>
        </p:txBody>
      </p:sp>
    </p:spTree>
    <p:extLst>
      <p:ext uri="{BB962C8B-B14F-4D97-AF65-F5344CB8AC3E}">
        <p14:creationId xmlns:p14="http://schemas.microsoft.com/office/powerpoint/2010/main" val="3066438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algorithms and their successors are used in many fields, for example, to detect smiling faces, to drive cars autonomously, to detect and track hockey players, to test if a certain drug is effective against a certain disease, etc. </a:t>
            </a:r>
          </a:p>
          <a:p>
            <a:endParaRPr lang="en-US" dirty="0"/>
          </a:p>
          <a:p>
            <a:r>
              <a:rPr lang="en-US" dirty="0"/>
              <a:t>Now that we have a basic understating of what machine learning is, take a look at the syllabus and the rest of the slide to see course expectations and start chapter zero which reviews important statistical subjects that will be used in later chapters. </a:t>
            </a:r>
          </a:p>
        </p:txBody>
      </p:sp>
      <p:sp>
        <p:nvSpPr>
          <p:cNvPr id="4" name="Slide Number Placeholder 3"/>
          <p:cNvSpPr>
            <a:spLocks noGrp="1"/>
          </p:cNvSpPr>
          <p:nvPr>
            <p:ph type="sldNum" sz="quarter" idx="10"/>
          </p:nvPr>
        </p:nvSpPr>
        <p:spPr/>
        <p:txBody>
          <a:bodyPr/>
          <a:lstStyle/>
          <a:p>
            <a:fld id="{3C061A47-1F96-4E91-A6A1-2571DEF234C8}" type="slidenum">
              <a:rPr lang="en-US" smtClean="0"/>
              <a:t>13</a:t>
            </a:fld>
            <a:endParaRPr lang="en-US"/>
          </a:p>
        </p:txBody>
      </p:sp>
    </p:spTree>
    <p:extLst>
      <p:ext uri="{BB962C8B-B14F-4D97-AF65-F5344CB8AC3E}">
        <p14:creationId xmlns:p14="http://schemas.microsoft.com/office/powerpoint/2010/main" val="3362852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7030A0"/>
                </a:solidFill>
                <a:latin typeface="Times New Roman" panose="02020603050405020304" pitchFamily="18" charset="0"/>
                <a:ea typeface="Calibri" panose="020F0502020204030204" pitchFamily="34" charset="0"/>
              </a:rPr>
              <a:t>The Tao of mastering what you learn in this course and be able to apply it is to read the material and practice them with coding. Two of these reference textbooks are available for free on the Internet, you can find their link in the syllabus.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7030A0"/>
              </a:solidFill>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7030A0"/>
                </a:solidFill>
                <a:latin typeface="Times New Roman" panose="02020603050405020304" pitchFamily="18" charset="0"/>
              </a:rPr>
              <a:t>I will provide handouts and practice problems that will be enough to understand and practice discussed subjects. If you’d like to know more, I recommend these references.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7030A0"/>
              </a:solidFill>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7030A0"/>
                </a:solidFill>
                <a:latin typeface="Times New Roman" panose="02020603050405020304" pitchFamily="18" charset="0"/>
              </a:rPr>
              <a:t>For research opportunities, finish the course and we’ll talk about it. </a:t>
            </a:r>
            <a:endParaRPr lang="en-US" sz="1200" dirty="0">
              <a:solidFill>
                <a:srgbClr val="7030A0"/>
              </a:solidFill>
            </a:endParaRPr>
          </a:p>
          <a:p>
            <a:endParaRPr lang="en-US" dirty="0"/>
          </a:p>
        </p:txBody>
      </p:sp>
      <p:sp>
        <p:nvSpPr>
          <p:cNvPr id="4" name="Slide Number Placeholder 3"/>
          <p:cNvSpPr>
            <a:spLocks noGrp="1"/>
          </p:cNvSpPr>
          <p:nvPr>
            <p:ph type="sldNum" sz="quarter" idx="10"/>
          </p:nvPr>
        </p:nvSpPr>
        <p:spPr/>
        <p:txBody>
          <a:bodyPr/>
          <a:lstStyle/>
          <a:p>
            <a:fld id="{3C061A47-1F96-4E91-A6A1-2571DEF234C8}" type="slidenum">
              <a:rPr lang="en-US" smtClean="0"/>
              <a:t>14</a:t>
            </a:fld>
            <a:endParaRPr lang="en-US"/>
          </a:p>
        </p:txBody>
      </p:sp>
    </p:spTree>
    <p:extLst>
      <p:ext uri="{BB962C8B-B14F-4D97-AF65-F5344CB8AC3E}">
        <p14:creationId xmlns:p14="http://schemas.microsoft.com/office/powerpoint/2010/main" val="3585506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go over these subjects with numerous examples, try to follow the examples I do in the videos and practice with provided practice problems to hone the techniques </a:t>
            </a:r>
          </a:p>
        </p:txBody>
      </p:sp>
      <p:sp>
        <p:nvSpPr>
          <p:cNvPr id="4" name="Slide Number Placeholder 3"/>
          <p:cNvSpPr>
            <a:spLocks noGrp="1"/>
          </p:cNvSpPr>
          <p:nvPr>
            <p:ph type="sldNum" sz="quarter" idx="10"/>
          </p:nvPr>
        </p:nvSpPr>
        <p:spPr/>
        <p:txBody>
          <a:bodyPr/>
          <a:lstStyle/>
          <a:p>
            <a:fld id="{3C061A47-1F96-4E91-A6A1-2571DEF234C8}" type="slidenum">
              <a:rPr lang="en-US" smtClean="0"/>
              <a:t>15</a:t>
            </a:fld>
            <a:endParaRPr lang="en-US"/>
          </a:p>
        </p:txBody>
      </p:sp>
    </p:spTree>
    <p:extLst>
      <p:ext uri="{BB962C8B-B14F-4D97-AF65-F5344CB8AC3E}">
        <p14:creationId xmlns:p14="http://schemas.microsoft.com/office/powerpoint/2010/main" val="3451769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entury Gothic" panose="020B0502020202020204" pitchFamily="34" charset="0"/>
                <a:ea typeface="Times New Roman" panose="02020603050405020304" pitchFamily="18" charset="0"/>
                <a:cs typeface="Courier New" panose="02070309020205020404" pitchFamily="49" charset="0"/>
              </a:rPr>
              <a:t>You are free to choose between </a:t>
            </a:r>
            <a:r>
              <a:rPr lang="en-US" sz="1200" dirty="0">
                <a:solidFill>
                  <a:srgbClr val="0070C0"/>
                </a:solidFill>
                <a:latin typeface="Century Gothic" panose="020B0502020202020204" pitchFamily="34" charset="0"/>
                <a:ea typeface="Times New Roman" panose="02020603050405020304" pitchFamily="18" charset="0"/>
                <a:cs typeface="Courier New" panose="02070309020205020404" pitchFamily="49" charset="0"/>
              </a:rPr>
              <a:t>R</a:t>
            </a:r>
            <a:r>
              <a:rPr lang="en-US" sz="1200" dirty="0">
                <a:latin typeface="Century Gothic" panose="020B0502020202020204" pitchFamily="34" charset="0"/>
                <a:ea typeface="Times New Roman" panose="02020603050405020304" pitchFamily="18" charset="0"/>
                <a:cs typeface="Courier New" panose="02070309020205020404" pitchFamily="49" charset="0"/>
              </a:rPr>
              <a:t>/</a:t>
            </a:r>
            <a:r>
              <a:rPr lang="en-US" sz="1200" dirty="0">
                <a:solidFill>
                  <a:srgbClr val="00B050"/>
                </a:solidFill>
                <a:latin typeface="Century Gothic" panose="020B0502020202020204" pitchFamily="34" charset="0"/>
                <a:ea typeface="Times New Roman" panose="02020603050405020304" pitchFamily="18" charset="0"/>
                <a:cs typeface="Courier New" panose="02070309020205020404" pitchFamily="49" charset="0"/>
              </a:rPr>
              <a:t>Python</a:t>
            </a:r>
            <a:r>
              <a:rPr lang="en-US" sz="1200" dirty="0">
                <a:latin typeface="Century Gothic" panose="020B0502020202020204" pitchFamily="34" charset="0"/>
                <a:ea typeface="Times New Roman" panose="02020603050405020304" pitchFamily="18" charset="0"/>
                <a:cs typeface="Courier New" panose="02070309020205020404" pitchFamily="49" charset="0"/>
              </a:rPr>
              <a:t>/</a:t>
            </a:r>
            <a:r>
              <a:rPr lang="en-US" sz="1200" dirty="0">
                <a:solidFill>
                  <a:srgbClr val="FFC000"/>
                </a:solidFill>
                <a:latin typeface="Century Gothic" panose="020B0502020202020204" pitchFamily="34" charset="0"/>
                <a:ea typeface="Times New Roman" panose="02020603050405020304" pitchFamily="18" charset="0"/>
                <a:cs typeface="Courier New" panose="02070309020205020404" pitchFamily="49" charset="0"/>
              </a:rPr>
              <a:t>MATLAB</a:t>
            </a:r>
            <a:r>
              <a:rPr lang="en-US" sz="1200" dirty="0">
                <a:latin typeface="Century Gothic" panose="020B0502020202020204" pitchFamily="34" charset="0"/>
                <a:ea typeface="Times New Roman" panose="02020603050405020304" pitchFamily="18" charset="0"/>
                <a:cs typeface="Courier New" panose="02070309020205020404" pitchFamily="49" charset="0"/>
              </a:rPr>
              <a:t> with your assignments. R codes will be provided along with lectures. Instructions on how to use R is available in handouts on Blackboard. </a:t>
            </a:r>
            <a:endParaRPr lang="en-US" sz="1200" dirty="0"/>
          </a:p>
          <a:p>
            <a:endParaRPr lang="en-US" dirty="0"/>
          </a:p>
          <a:p>
            <a:r>
              <a:rPr lang="en-US" dirty="0"/>
              <a:t>You don’t have to be a professional coder to start and pass this course successfully and most importantly, you don’t have to memorize codes discussed in the course. Create a archive of codes and what you learn so that you can access them easily whenever you needed to. Eventually you’ll master the coding. If you do something five times, it becomes yours, make the codes yours. </a:t>
            </a:r>
          </a:p>
        </p:txBody>
      </p:sp>
      <p:sp>
        <p:nvSpPr>
          <p:cNvPr id="4" name="Slide Number Placeholder 3"/>
          <p:cNvSpPr>
            <a:spLocks noGrp="1"/>
          </p:cNvSpPr>
          <p:nvPr>
            <p:ph type="sldNum" sz="quarter" idx="10"/>
          </p:nvPr>
        </p:nvSpPr>
        <p:spPr/>
        <p:txBody>
          <a:bodyPr/>
          <a:lstStyle/>
          <a:p>
            <a:fld id="{3C061A47-1F96-4E91-A6A1-2571DEF234C8}" type="slidenum">
              <a:rPr lang="en-US" smtClean="0"/>
              <a:t>16</a:t>
            </a:fld>
            <a:endParaRPr lang="en-US"/>
          </a:p>
        </p:txBody>
      </p:sp>
    </p:spTree>
    <p:extLst>
      <p:ext uri="{BB962C8B-B14F-4D97-AF65-F5344CB8AC3E}">
        <p14:creationId xmlns:p14="http://schemas.microsoft.com/office/powerpoint/2010/main" val="21087810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should create an IBM Watson account and learn to write codes plus reports in provided notebooks </a:t>
            </a:r>
          </a:p>
        </p:txBody>
      </p:sp>
      <p:sp>
        <p:nvSpPr>
          <p:cNvPr id="4" name="Slide Number Placeholder 3"/>
          <p:cNvSpPr>
            <a:spLocks noGrp="1"/>
          </p:cNvSpPr>
          <p:nvPr>
            <p:ph type="sldNum" sz="quarter" idx="10"/>
          </p:nvPr>
        </p:nvSpPr>
        <p:spPr/>
        <p:txBody>
          <a:bodyPr/>
          <a:lstStyle/>
          <a:p>
            <a:fld id="{3C061A47-1F96-4E91-A6A1-2571DEF234C8}" type="slidenum">
              <a:rPr lang="en-US" smtClean="0"/>
              <a:t>17</a:t>
            </a:fld>
            <a:endParaRPr lang="en-US"/>
          </a:p>
        </p:txBody>
      </p:sp>
    </p:spTree>
    <p:extLst>
      <p:ext uri="{BB962C8B-B14F-4D97-AF65-F5344CB8AC3E}">
        <p14:creationId xmlns:p14="http://schemas.microsoft.com/office/powerpoint/2010/main" val="2375154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Quizzes contribute to 35% of your course grade, Chapter Assignments contribute to 40%, Project has 20% weight on your course grade. </a:t>
            </a:r>
          </a:p>
          <a:p>
            <a:endParaRPr lang="en-US" dirty="0"/>
          </a:p>
          <a:p>
            <a:r>
              <a:rPr lang="en-US" dirty="0"/>
              <a:t>Practice Problems are provided for each week material, they include answers, it’s best if you at least read the questions, think about proper codes to accomplish the task, then see the answers. At least run the answers once to see the outputs. </a:t>
            </a:r>
          </a:p>
        </p:txBody>
      </p:sp>
      <p:sp>
        <p:nvSpPr>
          <p:cNvPr id="4" name="Slide Number Placeholder 3"/>
          <p:cNvSpPr>
            <a:spLocks noGrp="1"/>
          </p:cNvSpPr>
          <p:nvPr>
            <p:ph type="sldNum" sz="quarter" idx="10"/>
          </p:nvPr>
        </p:nvSpPr>
        <p:spPr/>
        <p:txBody>
          <a:bodyPr/>
          <a:lstStyle/>
          <a:p>
            <a:fld id="{3C061A47-1F96-4E91-A6A1-2571DEF234C8}" type="slidenum">
              <a:rPr lang="en-US" smtClean="0"/>
              <a:t>18</a:t>
            </a:fld>
            <a:endParaRPr lang="en-US"/>
          </a:p>
        </p:txBody>
      </p:sp>
    </p:spTree>
    <p:extLst>
      <p:ext uri="{BB962C8B-B14F-4D97-AF65-F5344CB8AC3E}">
        <p14:creationId xmlns:p14="http://schemas.microsoft.com/office/powerpoint/2010/main" val="18796101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061A47-1F96-4E91-A6A1-2571DEF234C8}" type="slidenum">
              <a:rPr lang="en-US" smtClean="0"/>
              <a:t>19</a:t>
            </a:fld>
            <a:endParaRPr lang="en-US"/>
          </a:p>
        </p:txBody>
      </p:sp>
    </p:spTree>
    <p:extLst>
      <p:ext uri="{BB962C8B-B14F-4D97-AF65-F5344CB8AC3E}">
        <p14:creationId xmlns:p14="http://schemas.microsoft.com/office/powerpoint/2010/main" val="366657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Georgia" panose="02040502050405020303" pitchFamily="18" charset="0"/>
              </a:rPr>
              <a:t>In this introductory video I explain what ML is and briefly describe different classes of ML algorithms </a:t>
            </a:r>
          </a:p>
        </p:txBody>
      </p:sp>
      <p:sp>
        <p:nvSpPr>
          <p:cNvPr id="4" name="Slide Number Placeholder 3"/>
          <p:cNvSpPr>
            <a:spLocks noGrp="1"/>
          </p:cNvSpPr>
          <p:nvPr>
            <p:ph type="sldNum" sz="quarter" idx="10"/>
          </p:nvPr>
        </p:nvSpPr>
        <p:spPr/>
        <p:txBody>
          <a:bodyPr/>
          <a:lstStyle/>
          <a:p>
            <a:fld id="{3C061A47-1F96-4E91-A6A1-2571DEF234C8}" type="slidenum">
              <a:rPr lang="en-US" smtClean="0"/>
              <a:t>2</a:t>
            </a:fld>
            <a:endParaRPr lang="en-US"/>
          </a:p>
        </p:txBody>
      </p:sp>
    </p:spTree>
    <p:extLst>
      <p:ext uri="{BB962C8B-B14F-4D97-AF65-F5344CB8AC3E}">
        <p14:creationId xmlns:p14="http://schemas.microsoft.com/office/powerpoint/2010/main" val="17556154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061A47-1F96-4E91-A6A1-2571DEF234C8}" type="slidenum">
              <a:rPr lang="en-US" smtClean="0"/>
              <a:t>20</a:t>
            </a:fld>
            <a:endParaRPr lang="en-US"/>
          </a:p>
        </p:txBody>
      </p:sp>
    </p:spTree>
    <p:extLst>
      <p:ext uri="{BB962C8B-B14F-4D97-AF65-F5344CB8AC3E}">
        <p14:creationId xmlns:p14="http://schemas.microsoft.com/office/powerpoint/2010/main" val="5161037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session we review some of the probability distributions that we will be using through the course. </a:t>
            </a:r>
          </a:p>
        </p:txBody>
      </p:sp>
      <p:sp>
        <p:nvSpPr>
          <p:cNvPr id="4" name="Slide Number Placeholder 3"/>
          <p:cNvSpPr>
            <a:spLocks noGrp="1"/>
          </p:cNvSpPr>
          <p:nvPr>
            <p:ph type="sldNum" sz="quarter" idx="10"/>
          </p:nvPr>
        </p:nvSpPr>
        <p:spPr/>
        <p:txBody>
          <a:bodyPr/>
          <a:lstStyle/>
          <a:p>
            <a:fld id="{AB49C82B-4FE9-4026-A671-F42D8142A0B4}" type="slidenum">
              <a:rPr lang="en-US" smtClean="0"/>
              <a:t>21</a:t>
            </a:fld>
            <a:endParaRPr lang="en-US"/>
          </a:p>
        </p:txBody>
      </p:sp>
    </p:spTree>
    <p:extLst>
      <p:ext uri="{BB962C8B-B14F-4D97-AF65-F5344CB8AC3E}">
        <p14:creationId xmlns:p14="http://schemas.microsoft.com/office/powerpoint/2010/main" val="29853874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probability distribution, is a description of a random phenomenon in terms of the probabilities of events. It helps us to study the behavior of random phenomenon and make probabilistic statements regarding their behavior. As a quick review, we go through a number of probability distributions that will be used A LOT in regression and highlight some of their properties. </a:t>
            </a:r>
          </a:p>
        </p:txBody>
      </p:sp>
      <p:sp>
        <p:nvSpPr>
          <p:cNvPr id="4" name="Slide Number Placeholder 3"/>
          <p:cNvSpPr>
            <a:spLocks noGrp="1"/>
          </p:cNvSpPr>
          <p:nvPr>
            <p:ph type="sldNum" sz="quarter" idx="10"/>
          </p:nvPr>
        </p:nvSpPr>
        <p:spPr/>
        <p:txBody>
          <a:bodyPr/>
          <a:lstStyle/>
          <a:p>
            <a:fld id="{AB49C82B-4FE9-4026-A671-F42D8142A0B4}" type="slidenum">
              <a:rPr lang="en-US" smtClean="0"/>
              <a:t>22</a:t>
            </a:fld>
            <a:endParaRPr lang="en-US"/>
          </a:p>
        </p:txBody>
      </p:sp>
    </p:spTree>
    <p:extLst>
      <p:ext uri="{BB962C8B-B14F-4D97-AF65-F5344CB8AC3E}">
        <p14:creationId xmlns:p14="http://schemas.microsoft.com/office/powerpoint/2010/main" val="40480635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Normal or Gaussian distribution </a:t>
            </a:r>
            <a:r>
              <a:rPr lang="en-US" sz="1200" dirty="0"/>
              <a:t>is the most important statistical distribution that is used to model many natural phenomena. For example height or weight of a large group of people selected randomly look like the normal bell-shaped curve. That small graph shows histogram of blood pressure for a sample of 200 patients and you see how the histogram matches the normal curve.</a:t>
            </a:r>
          </a:p>
          <a:p>
            <a:endParaRPr lang="en-US" sz="1200" dirty="0"/>
          </a:p>
          <a:p>
            <a:r>
              <a:rPr lang="en-US" sz="1200" dirty="0"/>
              <a:t>That curve, the normal probability density function or as we call it PDF, is represented mathematically by this expression, f(x). The PDF depends on two parameters, </a:t>
            </a:r>
            <a:r>
              <a:rPr lang="el-GR" sz="1200" dirty="0"/>
              <a:t>μ</a:t>
            </a:r>
            <a:r>
              <a:rPr lang="en-US" sz="1200" dirty="0"/>
              <a:t> which controls the center of the curve, and </a:t>
            </a:r>
            <a:r>
              <a:rPr lang="el-GR" sz="1200" dirty="0"/>
              <a:t>σ</a:t>
            </a:r>
            <a:r>
              <a:rPr lang="en-US" sz="1200" dirty="0"/>
              <a:t> which controls the spread. </a:t>
            </a:r>
          </a:p>
          <a:p>
            <a:endParaRPr lang="en-US" sz="1200" dirty="0"/>
          </a:p>
          <a:p>
            <a:r>
              <a:rPr lang="en-US" sz="1200" dirty="0"/>
              <a:t>The distribution is symmetric about its mean </a:t>
            </a:r>
            <a:r>
              <a:rPr lang="el-GR" sz="1200" dirty="0"/>
              <a:t>μ</a:t>
            </a:r>
            <a:r>
              <a:rPr lang="en-US" sz="1200" dirty="0"/>
              <a:t> and has a standard deviation of </a:t>
            </a:r>
            <a:r>
              <a:rPr lang="el-GR" sz="1200" dirty="0"/>
              <a:t>σ</a:t>
            </a:r>
            <a:r>
              <a:rPr lang="en-US" sz="1200" dirty="0"/>
              <a:t>, which is such that practically all of the distribution (99.73%) lies inside the range (</a:t>
            </a:r>
            <a:r>
              <a:rPr lang="el-GR" sz="1200" dirty="0"/>
              <a:t>μ</a:t>
            </a:r>
            <a:r>
              <a:rPr lang="en-US" sz="1200" dirty="0"/>
              <a:t>-3</a:t>
            </a:r>
            <a:r>
              <a:rPr lang="el-GR" sz="1200" dirty="0"/>
              <a:t> σ</a:t>
            </a:r>
            <a:r>
              <a:rPr lang="en-US" sz="1200" dirty="0"/>
              <a:t>, </a:t>
            </a:r>
            <a:r>
              <a:rPr lang="el-GR" sz="1200" dirty="0"/>
              <a:t>μ</a:t>
            </a:r>
            <a:r>
              <a:rPr lang="en-US" sz="1200" dirty="0"/>
              <a:t>+3</a:t>
            </a:r>
            <a:r>
              <a:rPr lang="el-GR" sz="1200" dirty="0"/>
              <a:t>σ</a:t>
            </a:r>
            <a:r>
              <a:rPr lang="en-US" sz="1200" dirty="0"/>
              <a:t>). When a random variable follows such normal curve, we show it as X ~ Normally with mean mu and variance sigma squared. Read “~” as distributed.</a:t>
            </a:r>
            <a:endParaRPr lang="en-US" dirty="0"/>
          </a:p>
        </p:txBody>
      </p:sp>
      <p:sp>
        <p:nvSpPr>
          <p:cNvPr id="4" name="Slide Number Placeholder 3"/>
          <p:cNvSpPr>
            <a:spLocks noGrp="1"/>
          </p:cNvSpPr>
          <p:nvPr>
            <p:ph type="sldNum" sz="quarter" idx="10"/>
          </p:nvPr>
        </p:nvSpPr>
        <p:spPr/>
        <p:txBody>
          <a:bodyPr/>
          <a:lstStyle/>
          <a:p>
            <a:fld id="{AB49C82B-4FE9-4026-A671-F42D8142A0B4}" type="slidenum">
              <a:rPr lang="en-US" smtClean="0"/>
              <a:t>23</a:t>
            </a:fld>
            <a:endParaRPr lang="en-US"/>
          </a:p>
        </p:txBody>
      </p:sp>
    </p:spTree>
    <p:extLst>
      <p:ext uri="{BB962C8B-B14F-4D97-AF65-F5344CB8AC3E}">
        <p14:creationId xmlns:p14="http://schemas.microsoft.com/office/powerpoint/2010/main" val="15982522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I mentioned, mu and sigma control the center and spread of the distribution. You can see how changing these two parameters change the normal curve. </a:t>
            </a:r>
          </a:p>
          <a:p>
            <a:endParaRPr lang="en-US" dirty="0"/>
          </a:p>
          <a:p>
            <a:r>
              <a:rPr lang="en-US" dirty="0"/>
              <a:t>Using a simple transformation, subtracting the random entity by its mean and dividing by its standard deviation, creates a normal curve which is centered at 0 and has a standard deviation of 1. Any such RV, that is any RV that has a mean of 0 and variance or standard deviation of 1 is said to be a standard RV. </a:t>
            </a:r>
          </a:p>
        </p:txBody>
      </p:sp>
      <p:sp>
        <p:nvSpPr>
          <p:cNvPr id="4" name="Slide Number Placeholder 3"/>
          <p:cNvSpPr>
            <a:spLocks noGrp="1"/>
          </p:cNvSpPr>
          <p:nvPr>
            <p:ph type="sldNum" sz="quarter" idx="10"/>
          </p:nvPr>
        </p:nvSpPr>
        <p:spPr/>
        <p:txBody>
          <a:bodyPr/>
          <a:lstStyle/>
          <a:p>
            <a:fld id="{AB49C82B-4FE9-4026-A671-F42D8142A0B4}" type="slidenum">
              <a:rPr lang="en-US" smtClean="0"/>
              <a:t>24</a:t>
            </a:fld>
            <a:endParaRPr lang="en-US"/>
          </a:p>
        </p:txBody>
      </p:sp>
    </p:spTree>
    <p:extLst>
      <p:ext uri="{BB962C8B-B14F-4D97-AF65-F5344CB8AC3E}">
        <p14:creationId xmlns:p14="http://schemas.microsoft.com/office/powerpoint/2010/main" val="23011523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Many practices in regression, and in statistics in general, make some assumptions concerning the population that the data was obtained from. That is how the structure and mathematics of problems are formulated. One assumption that is widely made in a statistical inference is that the variable of interest in the population is normally distributed.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assumption of data coming from a normal distribution seems a little unrealistic in general. Just a little work with some real-world data shows that outliers, ​skewness, multiple peaks and asymmetry show up quite routinely. However, we can get around the problem of data from a population that is not normal, and that is by a proven theorem called Central Limit Theorem.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the population distribution is actually normal, the distribution of the sample mean follows a normal curve. Based on CLT, if the population distribution is not normal, even if it is unknown, the sample mean is approximately normal. Thus, even though we might not know the shape of the distribution where our data comes from, the central limit theorem says that we can treat the sampling distribution as if it were normal. Of course, in order for the conclusions of the theorem to hold, we do need a sample size that is large enough. Exploratory data analysis can help us to determine how large of a sample is necessary for a given situation.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By the way, sample mean is the average of measurements. </a:t>
            </a:r>
            <a:endParaRPr lang="en-US" dirty="0"/>
          </a:p>
        </p:txBody>
      </p:sp>
      <p:sp>
        <p:nvSpPr>
          <p:cNvPr id="4" name="Slide Number Placeholder 3"/>
          <p:cNvSpPr>
            <a:spLocks noGrp="1"/>
          </p:cNvSpPr>
          <p:nvPr>
            <p:ph type="sldNum" sz="quarter" idx="10"/>
          </p:nvPr>
        </p:nvSpPr>
        <p:spPr/>
        <p:txBody>
          <a:bodyPr/>
          <a:lstStyle/>
          <a:p>
            <a:fld id="{AB49C82B-4FE9-4026-A671-F42D8142A0B4}" type="slidenum">
              <a:rPr lang="en-US" smtClean="0"/>
              <a:t>25</a:t>
            </a:fld>
            <a:endParaRPr lang="en-US"/>
          </a:p>
        </p:txBody>
      </p:sp>
    </p:spTree>
    <p:extLst>
      <p:ext uri="{BB962C8B-B14F-4D97-AF65-F5344CB8AC3E}">
        <p14:creationId xmlns:p14="http://schemas.microsoft.com/office/powerpoint/2010/main" val="11947767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Aside from normal distribution, there are some probability distributions that are useful in the study and practice of regression. One distribution which resembles the normal curve in many ways is called Student's t-distribution, or simply a t-distribution. As you can see, it’s a symmetric distribution, given by this PDF, defined for positive and negative values of t. Its shape depends on a parameter (nu) which is called the degree of freedom. As the degree of freedom increases, the distribution approaches the standard normal distribution. </a:t>
            </a:r>
          </a:p>
          <a:p>
            <a:endParaRPr lang="en-US" dirty="0"/>
          </a:p>
          <a:p>
            <a:r>
              <a:rPr lang="en-US" dirty="0"/>
              <a:t>Here is an important result that is actually why this distribution is so important. If we have a sample from a phenomenon that is normally distributed, with parameters mu and sigma squared, then Xbar subtracted by mu divided by S over square root of n follows a t-distribution with n-1 degree of freedom. S here is the square root of sample variance which is computed using this expression. </a:t>
            </a:r>
          </a:p>
        </p:txBody>
      </p:sp>
      <p:sp>
        <p:nvSpPr>
          <p:cNvPr id="4" name="Slide Number Placeholder 3"/>
          <p:cNvSpPr>
            <a:spLocks noGrp="1"/>
          </p:cNvSpPr>
          <p:nvPr>
            <p:ph type="sldNum" sz="quarter" idx="10"/>
          </p:nvPr>
        </p:nvSpPr>
        <p:spPr/>
        <p:txBody>
          <a:bodyPr/>
          <a:lstStyle/>
          <a:p>
            <a:fld id="{AB49C82B-4FE9-4026-A671-F42D8142A0B4}" type="slidenum">
              <a:rPr lang="en-US" smtClean="0"/>
              <a:t>26</a:t>
            </a:fld>
            <a:endParaRPr lang="en-US"/>
          </a:p>
        </p:txBody>
      </p:sp>
    </p:spTree>
    <p:extLst>
      <p:ext uri="{BB962C8B-B14F-4D97-AF65-F5344CB8AC3E}">
        <p14:creationId xmlns:p14="http://schemas.microsoft.com/office/powerpoint/2010/main" val="18684006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sure you are familiar with factorial, defined for non-negative integers. It is denoted by the use of an exclamation mark. For example:​ 3! = 3 x 2 x 1 = 6.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gamma function </a:t>
            </a:r>
            <a:r>
              <a:rPr lang="en-US" dirty="0"/>
              <a:t>denoted by a capital letter gamma (</a:t>
            </a:r>
            <a:r>
              <a:rPr lang="el-GR" sz="1200" dirty="0"/>
              <a:t>Γ</a:t>
            </a:r>
            <a:r>
              <a:rPr lang="en-US" sz="1200" dirty="0"/>
              <a:t>)</a:t>
            </a:r>
            <a:r>
              <a:rPr lang="en-US" dirty="0"/>
              <a:t> from the Greek alphabet </a:t>
            </a:r>
            <a:r>
              <a:rPr lang="en-US" sz="1200" dirty="0"/>
              <a:t>is an extension of the factorial that computes factorial for any positive real number. It is defined by this integral and has the same recursive property. One of the most well known results is that Γ(1/2)= √π. The graph shows how the function looks like on the real-line. </a:t>
            </a:r>
            <a:endParaRPr lang="en-US" dirty="0"/>
          </a:p>
        </p:txBody>
      </p:sp>
      <p:sp>
        <p:nvSpPr>
          <p:cNvPr id="4" name="Slide Number Placeholder 3"/>
          <p:cNvSpPr>
            <a:spLocks noGrp="1"/>
          </p:cNvSpPr>
          <p:nvPr>
            <p:ph type="sldNum" sz="quarter" idx="10"/>
          </p:nvPr>
        </p:nvSpPr>
        <p:spPr/>
        <p:txBody>
          <a:bodyPr/>
          <a:lstStyle/>
          <a:p>
            <a:fld id="{AB49C82B-4FE9-4026-A671-F42D8142A0B4}" type="slidenum">
              <a:rPr lang="en-US" smtClean="0"/>
              <a:t>27</a:t>
            </a:fld>
            <a:endParaRPr lang="en-US"/>
          </a:p>
        </p:txBody>
      </p:sp>
    </p:spTree>
    <p:extLst>
      <p:ext uri="{BB962C8B-B14F-4D97-AF65-F5344CB8AC3E}">
        <p14:creationId xmlns:p14="http://schemas.microsoft.com/office/powerpoint/2010/main" val="20076160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square n random variates that have a normal distribution and add them up, we will have a random phenomenon that has a chi-square (χ2) distribution with n degrees of freedom. Chi Square distributions are positively skewed, the degree of skewness decreases with increasing degrees of freedom. The graph shows how the density functions for Chi Square distributions changes with increasing the degrees of freedom. </a:t>
            </a:r>
          </a:p>
          <a:p>
            <a:endParaRPr lang="en-US" dirty="0"/>
          </a:p>
          <a:p>
            <a:r>
              <a:rPr lang="en-US" dirty="0"/>
              <a:t>The primary reason that the chi-squared distribution is used extensively in regression is this expression. The sample variance times (n-1) divided by population variance follows a chi-square distribution with n-1 degree of freedom. The distribution is very important because many test statistics are approximately distributed as Chi Square.</a:t>
            </a:r>
          </a:p>
        </p:txBody>
      </p:sp>
      <p:sp>
        <p:nvSpPr>
          <p:cNvPr id="4" name="Slide Number Placeholder 3"/>
          <p:cNvSpPr>
            <a:spLocks noGrp="1"/>
          </p:cNvSpPr>
          <p:nvPr>
            <p:ph type="sldNum" sz="quarter" idx="10"/>
          </p:nvPr>
        </p:nvSpPr>
        <p:spPr/>
        <p:txBody>
          <a:bodyPr/>
          <a:lstStyle/>
          <a:p>
            <a:fld id="{AB49C82B-4FE9-4026-A671-F42D8142A0B4}" type="slidenum">
              <a:rPr lang="en-US" smtClean="0"/>
              <a:t>28</a:t>
            </a:fld>
            <a:endParaRPr lang="en-US"/>
          </a:p>
        </p:txBody>
      </p:sp>
    </p:spTree>
    <p:extLst>
      <p:ext uri="{BB962C8B-B14F-4D97-AF65-F5344CB8AC3E}">
        <p14:creationId xmlns:p14="http://schemas.microsoft.com/office/powerpoint/2010/main" val="38196598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 distribution which is widely used in regression to test significance of model parameters, is the probability distribution associated with the F statistic. F statistic is created by dividing two independent </a:t>
            </a:r>
            <a:r>
              <a:rPr lang="en-US" sz="1200" dirty="0"/>
              <a:t>chi-square variates. The curve of the F distribution depends on two degrees of freedom, m and n. m is the degrees of freedom for the chi-square variable in the numerator and n is the one for the denominator. You can see how the PDF curve changes by changing the two degrees of freedom. </a:t>
            </a:r>
          </a:p>
          <a:p>
            <a:endParaRPr lang="en-US" sz="1200" dirty="0"/>
          </a:p>
          <a:p>
            <a:r>
              <a:rPr lang="en-US" sz="1200" dirty="0"/>
              <a:t>This is a very important property. We can statistically show that for two independent samples from two normal distributions, the sample variance of sample 1 divided by its population variance over the sample variance of sample 2 divided by its population variance follows a F distribution. This is widely used in testing regression models and in Analysis of Variance. </a:t>
            </a:r>
            <a:endParaRPr lang="en-US" dirty="0"/>
          </a:p>
        </p:txBody>
      </p:sp>
      <p:sp>
        <p:nvSpPr>
          <p:cNvPr id="4" name="Slide Number Placeholder 3"/>
          <p:cNvSpPr>
            <a:spLocks noGrp="1"/>
          </p:cNvSpPr>
          <p:nvPr>
            <p:ph type="sldNum" sz="quarter" idx="10"/>
          </p:nvPr>
        </p:nvSpPr>
        <p:spPr/>
        <p:txBody>
          <a:bodyPr/>
          <a:lstStyle/>
          <a:p>
            <a:fld id="{AB49C82B-4FE9-4026-A671-F42D8142A0B4}" type="slidenum">
              <a:rPr lang="en-US" smtClean="0"/>
              <a:t>29</a:t>
            </a:fld>
            <a:endParaRPr lang="en-US"/>
          </a:p>
        </p:txBody>
      </p:sp>
    </p:spTree>
    <p:extLst>
      <p:ext uri="{BB962C8B-B14F-4D97-AF65-F5344CB8AC3E}">
        <p14:creationId xmlns:p14="http://schemas.microsoft.com/office/powerpoint/2010/main" val="2775453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goal of ML is to write algorithms to automatically detect patterns in data, then use the uncovered patterns to make decisions under uncertainty. There are three major categories of ML algorithms. On one side we have Supervised Learning which further breaks down into more specific methods. Then we have Unsupervised Learning Algorithms and Reinforced Learning. There are also mixed learning algorithms that are a mix of these three</a:t>
            </a:r>
          </a:p>
        </p:txBody>
      </p:sp>
      <p:sp>
        <p:nvSpPr>
          <p:cNvPr id="4" name="Slide Number Placeholder 3"/>
          <p:cNvSpPr>
            <a:spLocks noGrp="1"/>
          </p:cNvSpPr>
          <p:nvPr>
            <p:ph type="sldNum" sz="quarter" idx="10"/>
          </p:nvPr>
        </p:nvSpPr>
        <p:spPr/>
        <p:txBody>
          <a:bodyPr/>
          <a:lstStyle/>
          <a:p>
            <a:fld id="{3C061A47-1F96-4E91-A6A1-2571DEF234C8}" type="slidenum">
              <a:rPr lang="en-US" smtClean="0"/>
              <a:t>3</a:t>
            </a:fld>
            <a:endParaRPr lang="en-US"/>
          </a:p>
        </p:txBody>
      </p:sp>
    </p:spTree>
    <p:extLst>
      <p:ext uri="{BB962C8B-B14F-4D97-AF65-F5344CB8AC3E}">
        <p14:creationId xmlns:p14="http://schemas.microsoft.com/office/powerpoint/2010/main" val="2467483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49C82B-4FE9-4026-A671-F42D8142A0B4}" type="slidenum">
              <a:rPr lang="en-US" smtClean="0"/>
              <a:t>30</a:t>
            </a:fld>
            <a:endParaRPr lang="en-US"/>
          </a:p>
        </p:txBody>
      </p:sp>
    </p:spTree>
    <p:extLst>
      <p:ext uri="{BB962C8B-B14F-4D97-AF65-F5344CB8AC3E}">
        <p14:creationId xmlns:p14="http://schemas.microsoft.com/office/powerpoint/2010/main" val="38945047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session we review some important terminologies regarding descriptive statistics </a:t>
            </a:r>
          </a:p>
        </p:txBody>
      </p:sp>
      <p:sp>
        <p:nvSpPr>
          <p:cNvPr id="4" name="Slide Number Placeholder 3"/>
          <p:cNvSpPr>
            <a:spLocks noGrp="1"/>
          </p:cNvSpPr>
          <p:nvPr>
            <p:ph type="sldNum" sz="quarter" idx="10"/>
          </p:nvPr>
        </p:nvSpPr>
        <p:spPr/>
        <p:txBody>
          <a:bodyPr/>
          <a:lstStyle/>
          <a:p>
            <a:fld id="{AB49C82B-4FE9-4026-A671-F42D8142A0B4}" type="slidenum">
              <a:rPr lang="en-US" smtClean="0"/>
              <a:t>31</a:t>
            </a:fld>
            <a:endParaRPr lang="en-US"/>
          </a:p>
        </p:txBody>
      </p:sp>
    </p:spTree>
    <p:extLst>
      <p:ext uri="{BB962C8B-B14F-4D97-AF65-F5344CB8AC3E}">
        <p14:creationId xmlns:p14="http://schemas.microsoft.com/office/powerpoint/2010/main" val="23936518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Times New Roman" pitchFamily="18" charset="0"/>
                <a:ea typeface="+mn-ea"/>
                <a:cs typeface="Times New Roman" pitchFamily="18" charset="0"/>
              </a:rPr>
              <a:t>Descriptive Statistics are methods </a:t>
            </a:r>
            <a:r>
              <a:rPr lang="en-US" sz="1200" dirty="0">
                <a:latin typeface="Times New Roman" pitchFamily="18" charset="0"/>
                <a:cs typeface="Times New Roman" pitchFamily="18" charset="0"/>
              </a:rPr>
              <a:t>of organizing and summarizing information gathered from a sample of data</a:t>
            </a:r>
            <a:endParaRPr lang="en-US" sz="1200" dirty="0">
              <a:solidFill>
                <a:srgbClr val="00B050"/>
              </a:solidFill>
              <a:latin typeface="Times New Roman" pitchFamily="18" charset="0"/>
              <a:cs typeface="Times New Roman" pitchFamily="18" charset="0"/>
            </a:endParaRPr>
          </a:p>
        </p:txBody>
      </p:sp>
      <p:sp>
        <p:nvSpPr>
          <p:cNvPr id="4" name="Slide Number Placeholder 3"/>
          <p:cNvSpPr>
            <a:spLocks noGrp="1"/>
          </p:cNvSpPr>
          <p:nvPr>
            <p:ph type="sldNum" sz="quarter" idx="10"/>
          </p:nvPr>
        </p:nvSpPr>
        <p:spPr/>
        <p:txBody>
          <a:bodyPr/>
          <a:lstStyle/>
          <a:p>
            <a:fld id="{AB49C82B-4FE9-4026-A671-F42D8142A0B4}" type="slidenum">
              <a:rPr lang="en-US" smtClean="0"/>
              <a:t>32</a:t>
            </a:fld>
            <a:endParaRPr lang="en-US"/>
          </a:p>
        </p:txBody>
      </p:sp>
    </p:spTree>
    <p:extLst>
      <p:ext uri="{BB962C8B-B14F-4D97-AF65-F5344CB8AC3E}">
        <p14:creationId xmlns:p14="http://schemas.microsoft.com/office/powerpoint/2010/main" val="42613376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process of statistics starts when we identify a group we are interested to study or learn something about. We call this group the population. Due to some limitations (time, cost, feasibility, etc.) a more practical approach would be to examine and collect data only from a sub-group of the population, which we call a sample.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example, a car company tests 10 of their cars to estimate the mean stopping distance for auto brakes while driving at 60 mph. Apparently, they cannot test every single car they produce to find this stopping distance, it’s not feasible. They rely on a sample of 10 cars.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should make an effort to choose a sample in such a way that it represents the population well. Because our goal is to draw conclusions about the population based on the sample results. Sample should be selected randomly. </a:t>
            </a:r>
          </a:p>
        </p:txBody>
      </p:sp>
      <p:sp>
        <p:nvSpPr>
          <p:cNvPr id="4" name="Slide Number Placeholder 3"/>
          <p:cNvSpPr>
            <a:spLocks noGrp="1"/>
          </p:cNvSpPr>
          <p:nvPr>
            <p:ph type="sldNum" sz="quarter" idx="10"/>
          </p:nvPr>
        </p:nvSpPr>
        <p:spPr/>
        <p:txBody>
          <a:bodyPr/>
          <a:lstStyle/>
          <a:p>
            <a:fld id="{AB49C82B-4FE9-4026-A671-F42D8142A0B4}" type="slidenum">
              <a:rPr lang="en-US" smtClean="0"/>
              <a:t>33</a:t>
            </a:fld>
            <a:endParaRPr lang="en-US"/>
          </a:p>
        </p:txBody>
      </p:sp>
    </p:spTree>
    <p:extLst>
      <p:ext uri="{BB962C8B-B14F-4D97-AF65-F5344CB8AC3E}">
        <p14:creationId xmlns:p14="http://schemas.microsoft.com/office/powerpoint/2010/main" val="22116911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What we are interested in studying is something in the population that changes between individuals. So it is called variable. We have two different types of variables: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A qualitative (categorical) variable describes quality and places individuals in different categories. Qualitative variables are either nominal, where categories represent labels only, or ordinal, where labels can be sorted. Examples include eye color for nominal and dress size for ordinal variable.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A quantitative (numerical) variable takes on a real value or numerical measurement. Values of quantitative variables are either discrete such as the number of children, or continuous such as weight and height. </a:t>
            </a:r>
          </a:p>
        </p:txBody>
      </p:sp>
      <p:sp>
        <p:nvSpPr>
          <p:cNvPr id="4" name="Slide Number Placeholder 3"/>
          <p:cNvSpPr>
            <a:spLocks noGrp="1"/>
          </p:cNvSpPr>
          <p:nvPr>
            <p:ph type="sldNum" sz="quarter" idx="10"/>
          </p:nvPr>
        </p:nvSpPr>
        <p:spPr/>
        <p:txBody>
          <a:bodyPr/>
          <a:lstStyle/>
          <a:p>
            <a:fld id="{AB49C82B-4FE9-4026-A671-F42D8142A0B4}" type="slidenum">
              <a:rPr lang="en-US" smtClean="0"/>
              <a:t>34</a:t>
            </a:fld>
            <a:endParaRPr lang="en-US"/>
          </a:p>
        </p:txBody>
      </p:sp>
    </p:spTree>
    <p:extLst>
      <p:ext uri="{BB962C8B-B14F-4D97-AF65-F5344CB8AC3E}">
        <p14:creationId xmlns:p14="http://schemas.microsoft.com/office/powerpoint/2010/main" val="36969830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spcBef>
                    <a:spcPct val="50000"/>
                  </a:spcBef>
                </a:pPr>
                <a:r>
                  <a:rPr lang="en-US" sz="1200" dirty="0"/>
                  <a:t>A </a:t>
                </a:r>
                <a:r>
                  <a:rPr lang="en-US" sz="1200" dirty="0">
                    <a:solidFill>
                      <a:srgbClr val="FF0000"/>
                    </a:solidFill>
                  </a:rPr>
                  <a:t>parameter</a:t>
                </a:r>
                <a:r>
                  <a:rPr lang="en-US" sz="1200" dirty="0"/>
                  <a:t> is a numerical measure that describes the characteristic of a population. We usually show parameters by Greek letters. For example, </a:t>
                </a:r>
                <a:r>
                  <a:rPr lang="el-GR" sz="1200" dirty="0"/>
                  <a:t>μ</a:t>
                </a:r>
                <a:r>
                  <a:rPr lang="en-US" sz="1200" dirty="0"/>
                  <a:t> is a parameter showing the mean or center and </a:t>
                </a:r>
                <a:r>
                  <a:rPr lang="el-GR" sz="1200" dirty="0"/>
                  <a:t>σ²</a:t>
                </a:r>
                <a:r>
                  <a:rPr lang="en-US" sz="1200" dirty="0"/>
                  <a:t> is a parameter showing the spread.</a:t>
                </a:r>
              </a:p>
              <a:p>
                <a:pPr>
                  <a:spcBef>
                    <a:spcPct val="50000"/>
                  </a:spcBef>
                </a:pPr>
                <a:endParaRPr lang="en-US" sz="1200" dirty="0"/>
              </a:p>
              <a:p>
                <a:pPr marL="0" marR="0" lvl="0" indent="0" algn="l" defTabSz="914400" rtl="0" eaLnBrk="1" fontAlgn="auto" latinLnBrk="0" hangingPunct="1">
                  <a:lnSpc>
                    <a:spcPct val="100000"/>
                  </a:lnSpc>
                  <a:spcBef>
                    <a:spcPct val="50000"/>
                  </a:spcBef>
                  <a:spcAft>
                    <a:spcPts val="0"/>
                  </a:spcAft>
                  <a:buClrTx/>
                  <a:buSzTx/>
                  <a:buFontTx/>
                  <a:buNone/>
                  <a:tabLst/>
                  <a:defRPr/>
                </a:pPr>
                <a:r>
                  <a:rPr lang="en-US" sz="1200" dirty="0"/>
                  <a:t>Parameters are usually unknown, our goal is to estimate them using a sample. A </a:t>
                </a:r>
                <a:r>
                  <a:rPr lang="en-US" sz="1200" dirty="0">
                    <a:solidFill>
                      <a:srgbClr val="0070C0"/>
                    </a:solidFill>
                  </a:rPr>
                  <a:t>statistic</a:t>
                </a:r>
                <a:r>
                  <a:rPr lang="en-US" sz="1200" dirty="0"/>
                  <a:t> is a numerical measure that describes the characteristic of a sample. Statistic is used as an estimation for a parameter. </a:t>
                </a:r>
              </a:p>
              <a:p>
                <a:pPr>
                  <a:spcBef>
                    <a:spcPct val="50000"/>
                  </a:spcBef>
                </a:pPr>
                <a:endParaRPr lang="en-US" dirty="0"/>
              </a:p>
              <a:p>
                <a:r>
                  <a:rPr lang="en-US" sz="1200" dirty="0"/>
                  <a:t>To study the </a:t>
                </a:r>
                <a:r>
                  <a:rPr lang="en-US" sz="1200" dirty="0">
                    <a:solidFill>
                      <a:srgbClr val="FF0000"/>
                    </a:solidFill>
                  </a:rPr>
                  <a:t>parameter</a:t>
                </a:r>
                <a:r>
                  <a:rPr lang="en-US" sz="1200" dirty="0"/>
                  <a:t> we select a random sample from the population, that is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𝑛</m:t>
                        </m:r>
                      </m:sub>
                    </m:sSub>
                  </m:oMath>
                </a14:m>
                <a:r>
                  <a:rPr lang="en-US" sz="1200" dirty="0"/>
                  <a:t>. </a:t>
                </a:r>
                <a:r>
                  <a:rPr lang="en-US" sz="1200" dirty="0">
                    <a:solidFill>
                      <a:srgbClr val="0070C0"/>
                    </a:solidFill>
                  </a:rPr>
                  <a:t>Statistic</a:t>
                </a:r>
                <a:r>
                  <a:rPr lang="en-US" sz="1200" dirty="0"/>
                  <a:t> is computed using this random sample.</a:t>
                </a:r>
              </a:p>
            </p:txBody>
          </p:sp>
        </mc:Choice>
        <mc:Fallback xmlns="">
          <p:sp>
            <p:nvSpPr>
              <p:cNvPr id="3" name="Notes Placeholder 2"/>
              <p:cNvSpPr>
                <a:spLocks noGrp="1"/>
              </p:cNvSpPr>
              <p:nvPr>
                <p:ph type="body" idx="1"/>
              </p:nvPr>
            </p:nvSpPr>
            <p:spPr/>
            <p:txBody>
              <a:bodyPr/>
              <a:lstStyle/>
              <a:p>
                <a:pPr>
                  <a:spcBef>
                    <a:spcPct val="50000"/>
                  </a:spcBef>
                </a:pPr>
                <a:r>
                  <a:rPr lang="en-US" sz="1200" dirty="0"/>
                  <a:t>A </a:t>
                </a:r>
                <a:r>
                  <a:rPr lang="en-US" sz="1200" dirty="0">
                    <a:solidFill>
                      <a:srgbClr val="FF0000"/>
                    </a:solidFill>
                  </a:rPr>
                  <a:t>parameter</a:t>
                </a:r>
                <a:r>
                  <a:rPr lang="en-US" sz="1200" dirty="0"/>
                  <a:t> is a numerical measure that describes the characteristic of a population. We usually show parameters by Greek letters. For example, </a:t>
                </a:r>
                <a:r>
                  <a:rPr lang="el-GR" sz="1200" dirty="0"/>
                  <a:t>μ</a:t>
                </a:r>
                <a:r>
                  <a:rPr lang="en-US" sz="1200" dirty="0"/>
                  <a:t> is a parameter showing the mean or center and </a:t>
                </a:r>
                <a:r>
                  <a:rPr lang="el-GR" sz="1200" dirty="0"/>
                  <a:t>σ²</a:t>
                </a:r>
                <a:r>
                  <a:rPr lang="en-US" sz="1200" dirty="0"/>
                  <a:t> is a parameter showing the spread.</a:t>
                </a:r>
              </a:p>
              <a:p>
                <a:pPr>
                  <a:spcBef>
                    <a:spcPct val="50000"/>
                  </a:spcBef>
                </a:pPr>
                <a:endParaRPr lang="en-US" sz="1200" dirty="0"/>
              </a:p>
              <a:p>
                <a:pPr marL="0" marR="0" lvl="0" indent="0" algn="l" defTabSz="914400" rtl="0" eaLnBrk="1" fontAlgn="auto" latinLnBrk="0" hangingPunct="1">
                  <a:lnSpc>
                    <a:spcPct val="100000"/>
                  </a:lnSpc>
                  <a:spcBef>
                    <a:spcPct val="50000"/>
                  </a:spcBef>
                  <a:spcAft>
                    <a:spcPts val="0"/>
                  </a:spcAft>
                  <a:buClrTx/>
                  <a:buSzTx/>
                  <a:buFontTx/>
                  <a:buNone/>
                  <a:tabLst/>
                  <a:defRPr/>
                </a:pPr>
                <a:r>
                  <a:rPr lang="en-US" sz="1200" dirty="0"/>
                  <a:t>Parameters are usually unknown, our goal is to estimate them using a sample. A </a:t>
                </a:r>
                <a:r>
                  <a:rPr lang="en-US" sz="1200" dirty="0">
                    <a:solidFill>
                      <a:srgbClr val="0070C0"/>
                    </a:solidFill>
                  </a:rPr>
                  <a:t>statistic</a:t>
                </a:r>
                <a:r>
                  <a:rPr lang="en-US" sz="1200" dirty="0"/>
                  <a:t> is a numerical measure that describes the characteristic of a sample. Statistic is used as an estimation for a parameter. </a:t>
                </a:r>
              </a:p>
              <a:p>
                <a:pPr>
                  <a:spcBef>
                    <a:spcPct val="50000"/>
                  </a:spcBef>
                </a:pPr>
                <a:endParaRPr lang="en-US" dirty="0"/>
              </a:p>
              <a:p>
                <a:r>
                  <a:rPr lang="en-US" sz="1200" dirty="0"/>
                  <a:t>To study the </a:t>
                </a:r>
                <a:r>
                  <a:rPr lang="en-US" sz="1200" dirty="0">
                    <a:solidFill>
                      <a:srgbClr val="FF0000"/>
                    </a:solidFill>
                  </a:rPr>
                  <a:t>parameter</a:t>
                </a:r>
                <a:r>
                  <a:rPr lang="en-US" sz="1200" dirty="0"/>
                  <a:t> we select a random sample from the population, that is </a:t>
                </a:r>
                <a:r>
                  <a:rPr lang="en-US" sz="1200" b="0" i="0">
                    <a:latin typeface="Cambria Math" panose="02040503050406030204" pitchFamily="18" charset="0"/>
                  </a:rPr>
                  <a:t>𝑥_1,𝑥_2,…,𝑥_𝑛</a:t>
                </a:r>
                <a:r>
                  <a:rPr lang="en-US" sz="1200" dirty="0"/>
                  <a:t>. </a:t>
                </a:r>
                <a:r>
                  <a:rPr lang="en-US" sz="1200" dirty="0">
                    <a:solidFill>
                      <a:srgbClr val="0070C0"/>
                    </a:solidFill>
                  </a:rPr>
                  <a:t>Statistic</a:t>
                </a:r>
                <a:r>
                  <a:rPr lang="en-US" sz="1200" dirty="0"/>
                  <a:t> is computed using this random sample.</a:t>
                </a:r>
              </a:p>
            </p:txBody>
          </p:sp>
        </mc:Fallback>
      </mc:AlternateContent>
      <p:sp>
        <p:nvSpPr>
          <p:cNvPr id="4" name="Slide Number Placeholder 3"/>
          <p:cNvSpPr>
            <a:spLocks noGrp="1"/>
          </p:cNvSpPr>
          <p:nvPr>
            <p:ph type="sldNum" sz="quarter" idx="10"/>
          </p:nvPr>
        </p:nvSpPr>
        <p:spPr/>
        <p:txBody>
          <a:bodyPr/>
          <a:lstStyle/>
          <a:p>
            <a:fld id="{AB49C82B-4FE9-4026-A671-F42D8142A0B4}" type="slidenum">
              <a:rPr lang="en-US" smtClean="0"/>
              <a:t>35</a:t>
            </a:fld>
            <a:endParaRPr lang="en-US"/>
          </a:p>
        </p:txBody>
      </p:sp>
    </p:spTree>
    <p:extLst>
      <p:ext uri="{BB962C8B-B14F-4D97-AF65-F5344CB8AC3E}">
        <p14:creationId xmlns:p14="http://schemas.microsoft.com/office/powerpoint/2010/main" val="22443796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are familiar with these two definitions if you’ve taken a probability course before. A random sample is an iid sequence of Random Variables. iid means independent and identically distributed.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spcBef>
                    <a:spcPct val="50000"/>
                  </a:spcBef>
                </a:pPr>
                <a:r>
                  <a:rPr lang="en-US" sz="1200" b="1" dirty="0"/>
                  <a:t>Independent Random Variables. </a:t>
                </a:r>
                <a:r>
                  <a:rPr lang="en-US" sz="1200" dirty="0"/>
                  <a:t>RVs </a:t>
                </a:r>
                <a14:m>
                  <m:oMath xmlns:m="http://schemas.openxmlformats.org/officeDocument/2006/math">
                    <m:sSub>
                      <m:sSubPr>
                        <m:ctrlPr>
                          <a:rPr lang="en-US" sz="1200" i="1">
                            <a:latin typeface="Cambria Math" panose="02040503050406030204" pitchFamily="18" charset="0"/>
                          </a:rPr>
                        </m:ctrlPr>
                      </m:sSubPr>
                      <m:e>
                        <m:r>
                          <a:rPr lang="en-US" sz="1200">
                            <a:latin typeface="Cambria Math" panose="02040503050406030204" pitchFamily="18" charset="0"/>
                          </a:rPr>
                          <m:t>𝑋</m:t>
                        </m:r>
                      </m:e>
                      <m:sub>
                        <m:r>
                          <a:rPr lang="en-US" sz="1200">
                            <a:latin typeface="Cambria Math" panose="02040503050406030204" pitchFamily="18" charset="0"/>
                          </a:rPr>
                          <m:t>1</m:t>
                        </m:r>
                      </m:sub>
                    </m:sSub>
                    <m:r>
                      <a:rPr lang="en-US" sz="1200">
                        <a:latin typeface="Cambria Math" panose="02040503050406030204" pitchFamily="18" charset="0"/>
                      </a:rPr>
                      <m:t>,…,</m:t>
                    </m:r>
                    <m:sSub>
                      <m:sSubPr>
                        <m:ctrlPr>
                          <a:rPr lang="en-US" sz="1200" i="1">
                            <a:latin typeface="Cambria Math" panose="02040503050406030204" pitchFamily="18" charset="0"/>
                          </a:rPr>
                        </m:ctrlPr>
                      </m:sSubPr>
                      <m:e>
                        <m:r>
                          <a:rPr lang="en-US" sz="1200">
                            <a:latin typeface="Cambria Math" panose="02040503050406030204" pitchFamily="18" charset="0"/>
                          </a:rPr>
                          <m:t>𝑋</m:t>
                        </m:r>
                      </m:e>
                      <m:sub>
                        <m:r>
                          <a:rPr lang="en-US" sz="1200">
                            <a:latin typeface="Cambria Math" panose="02040503050406030204" pitchFamily="18" charset="0"/>
                          </a:rPr>
                          <m:t>𝑛</m:t>
                        </m:r>
                      </m:sub>
                    </m:sSub>
                  </m:oMath>
                </a14:m>
                <a:r>
                  <a:rPr lang="en-US" sz="1200" dirty="0"/>
                  <a:t> is said to be independent iff their Joint PDF can be written as product of each one’s PDF, that is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𝑓</m:t>
                        </m:r>
                      </m:e>
                      <m: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sub>
                        </m:sSub>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d>
                    <m:r>
                      <a:rPr lang="en-US" i="1" smtClean="0">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𝑓</m:t>
                            </m:r>
                          </m:e>
                          <m: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nary>
                  </m:oMath>
                </a14:m>
                <a:endParaRPr lang="en-US" dirty="0"/>
              </a:p>
              <a:p>
                <a:pPr>
                  <a:spcBef>
                    <a:spcPct val="50000"/>
                  </a:spcBef>
                </a:pPr>
                <a:endParaRPr lang="en-US" dirty="0"/>
              </a:p>
              <a:p>
                <a:pPr marL="0" marR="0" lvl="0" indent="0" algn="l" defTabSz="914400" rtl="0" eaLnBrk="1" fontAlgn="auto" latinLnBrk="0" hangingPunct="1">
                  <a:lnSpc>
                    <a:spcPct val="100000"/>
                  </a:lnSpc>
                  <a:spcBef>
                    <a:spcPct val="50000"/>
                  </a:spcBef>
                  <a:spcAft>
                    <a:spcPts val="0"/>
                  </a:spcAft>
                  <a:buClrTx/>
                  <a:buSzTx/>
                  <a:buFontTx/>
                  <a:buNone/>
                  <a:tabLst/>
                  <a:defRPr/>
                </a:pPr>
                <a:r>
                  <a:rPr lang="en-US" sz="1200" b="1" dirty="0"/>
                  <a:t>Identically Distributed Random Variables. </a:t>
                </a:r>
                <a:r>
                  <a:rPr lang="en-US" sz="1200" dirty="0"/>
                  <a:t>The sequence of RVs </a:t>
                </a:r>
                <a14:m>
                  <m:oMath xmlns:m="http://schemas.openxmlformats.org/officeDocument/2006/math">
                    <m:sSub>
                      <m:sSubPr>
                        <m:ctrlPr>
                          <a:rPr lang="en-US" sz="1200" i="1">
                            <a:latin typeface="Cambria Math" panose="02040503050406030204" pitchFamily="18" charset="0"/>
                          </a:rPr>
                        </m:ctrlPr>
                      </m:sSubPr>
                      <m:e>
                        <m:r>
                          <a:rPr lang="en-US" sz="1200">
                            <a:latin typeface="Cambria Math" panose="02040503050406030204" pitchFamily="18" charset="0"/>
                          </a:rPr>
                          <m:t>𝑋</m:t>
                        </m:r>
                      </m:e>
                      <m:sub>
                        <m:r>
                          <a:rPr lang="en-US" sz="1200">
                            <a:latin typeface="Cambria Math" panose="02040503050406030204" pitchFamily="18" charset="0"/>
                          </a:rPr>
                          <m:t>1</m:t>
                        </m:r>
                      </m:sub>
                    </m:sSub>
                    <m:r>
                      <a:rPr lang="en-US" sz="1200">
                        <a:latin typeface="Cambria Math" panose="02040503050406030204" pitchFamily="18" charset="0"/>
                      </a:rPr>
                      <m:t>,…,</m:t>
                    </m:r>
                    <m:sSub>
                      <m:sSubPr>
                        <m:ctrlPr>
                          <a:rPr lang="en-US" sz="1200" i="1">
                            <a:latin typeface="Cambria Math" panose="02040503050406030204" pitchFamily="18" charset="0"/>
                          </a:rPr>
                        </m:ctrlPr>
                      </m:sSubPr>
                      <m:e>
                        <m:r>
                          <a:rPr lang="en-US" sz="1200">
                            <a:latin typeface="Cambria Math" panose="02040503050406030204" pitchFamily="18" charset="0"/>
                          </a:rPr>
                          <m:t>𝑋</m:t>
                        </m:r>
                      </m:e>
                      <m:sub>
                        <m:r>
                          <a:rPr lang="en-US" sz="1200">
                            <a:latin typeface="Cambria Math" panose="02040503050406030204" pitchFamily="18" charset="0"/>
                          </a:rPr>
                          <m:t>𝑛</m:t>
                        </m:r>
                      </m:sub>
                    </m:sSub>
                  </m:oMath>
                </a14:m>
                <a:r>
                  <a:rPr lang="en-US" sz="1200" dirty="0"/>
                  <a:t> is said to be identically distributed iff they all have the same PDF as the population.</a:t>
                </a:r>
              </a:p>
              <a:p>
                <a:pPr>
                  <a:spcBef>
                    <a:spcPct val="50000"/>
                  </a:spcBef>
                </a:pPr>
                <a:endParaRPr lang="en-US" dirty="0"/>
              </a:p>
              <a:p>
                <a:pPr>
                  <a:spcBef>
                    <a:spcPct val="50000"/>
                  </a:spcBef>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random sample is an iid sequence of Random Variables. iid means independent and identically distributed.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a:spcBef>
                    <a:spcPct val="50000"/>
                  </a:spcBef>
                </a:pPr>
                <a:r>
                  <a:rPr lang="en-US" sz="1200" b="1" dirty="0"/>
                  <a:t>Independent Random Variables. </a:t>
                </a:r>
                <a:r>
                  <a:rPr lang="en-US" sz="1200" dirty="0"/>
                  <a:t>RVs </a:t>
                </a:r>
                <a:r>
                  <a:rPr lang="en-US" sz="1200" i="0">
                    <a:latin typeface="Cambria Math" panose="02040503050406030204" pitchFamily="18" charset="0"/>
                  </a:rPr>
                  <a:t>𝑋_1,…,𝑋_𝑛</a:t>
                </a:r>
                <a:r>
                  <a:rPr lang="en-US" sz="1200" dirty="0"/>
                  <a:t> is said to be independent iff their Joint PDF can be written as product of each one’s PDF, that is </a:t>
                </a:r>
                <a:r>
                  <a:rPr lang="en-US" i="0">
                    <a:latin typeface="Cambria Math" panose="02040503050406030204" pitchFamily="18" charset="0"/>
                  </a:rPr>
                  <a:t>𝑓_(𝑋_1,…,𝑋_𝑛 ) (𝑥_1,…,𝑥_𝑛 )=∏1_(𝑖=1)^𝑛▒〖𝑓_(𝑋_𝑖 ) (𝑥_𝑖 ) 〗</a:t>
                </a:r>
                <a:endParaRPr lang="en-US" dirty="0"/>
              </a:p>
              <a:p>
                <a:pPr>
                  <a:spcBef>
                    <a:spcPct val="50000"/>
                  </a:spcBef>
                </a:pPr>
                <a:endParaRPr lang="en-US" dirty="0"/>
              </a:p>
              <a:p>
                <a:pPr marL="0" marR="0" lvl="0" indent="0" algn="l" defTabSz="914400" rtl="0" eaLnBrk="1" fontAlgn="auto" latinLnBrk="0" hangingPunct="1">
                  <a:lnSpc>
                    <a:spcPct val="100000"/>
                  </a:lnSpc>
                  <a:spcBef>
                    <a:spcPct val="50000"/>
                  </a:spcBef>
                  <a:spcAft>
                    <a:spcPts val="0"/>
                  </a:spcAft>
                  <a:buClrTx/>
                  <a:buSzTx/>
                  <a:buFontTx/>
                  <a:buNone/>
                  <a:tabLst/>
                  <a:defRPr/>
                </a:pPr>
                <a:r>
                  <a:rPr lang="en-US" sz="1200" b="1" dirty="0"/>
                  <a:t>Identically Distributed Random Variables. </a:t>
                </a:r>
                <a:r>
                  <a:rPr lang="en-US" sz="1200" dirty="0"/>
                  <a:t>The sequence of RVs </a:t>
                </a:r>
                <a:r>
                  <a:rPr lang="en-US" sz="1200" i="0">
                    <a:latin typeface="Cambria Math" panose="02040503050406030204" pitchFamily="18" charset="0"/>
                  </a:rPr>
                  <a:t>𝑋_1,…,𝑋_𝑛</a:t>
                </a:r>
                <a:r>
                  <a:rPr lang="en-US" sz="1200" dirty="0"/>
                  <a:t> is said to be identically distributed iff they all have the same PDF as the population.</a:t>
                </a:r>
              </a:p>
              <a:p>
                <a:pPr>
                  <a:spcBef>
                    <a:spcPct val="50000"/>
                  </a:spcBef>
                </a:pPr>
                <a:endParaRPr lang="en-US" dirty="0"/>
              </a:p>
              <a:p>
                <a:pPr>
                  <a:spcBef>
                    <a:spcPct val="50000"/>
                  </a:spcBef>
                </a:pPr>
                <a:endParaRPr lang="en-US" dirty="0"/>
              </a:p>
            </p:txBody>
          </p:sp>
        </mc:Fallback>
      </mc:AlternateContent>
      <p:sp>
        <p:nvSpPr>
          <p:cNvPr id="4" name="Slide Number Placeholder 3"/>
          <p:cNvSpPr>
            <a:spLocks noGrp="1"/>
          </p:cNvSpPr>
          <p:nvPr>
            <p:ph type="sldNum" sz="quarter" idx="10"/>
          </p:nvPr>
        </p:nvSpPr>
        <p:spPr/>
        <p:txBody>
          <a:bodyPr/>
          <a:lstStyle/>
          <a:p>
            <a:fld id="{AB49C82B-4FE9-4026-A671-F42D8142A0B4}" type="slidenum">
              <a:rPr lang="en-US" smtClean="0"/>
              <a:t>36</a:t>
            </a:fld>
            <a:endParaRPr lang="en-US"/>
          </a:p>
        </p:txBody>
      </p:sp>
    </p:spTree>
    <p:extLst>
      <p:ext uri="{BB962C8B-B14F-4D97-AF65-F5344CB8AC3E}">
        <p14:creationId xmlns:p14="http://schemas.microsoft.com/office/powerpoint/2010/main" val="3670544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spcBef>
                    <a:spcPct val="50000"/>
                  </a:spcBef>
                </a:pPr>
                <a:r>
                  <a:rPr lang="en-US" sz="1200" dirty="0"/>
                  <a:t>Parameters control characteristics of probability distributions. Given a </a:t>
                </a:r>
                <a:r>
                  <a:rPr lang="en-US" sz="1200" u="sng" dirty="0"/>
                  <a:t>random sample </a:t>
                </a:r>
                <a:r>
                  <a:rPr lang="en-US" sz="1200" dirty="0"/>
                  <a:t>from a phenomenon that behaves probabilistically with PDF </a:t>
                </a:r>
                <a14:m>
                  <m:oMath xmlns:m="http://schemas.openxmlformats.org/officeDocument/2006/math">
                    <m:r>
                      <a:rPr lang="en-US" sz="1200" b="0" i="1" smtClean="0">
                        <a:latin typeface="Cambria Math" panose="02040503050406030204" pitchFamily="18" charset="0"/>
                      </a:rPr>
                      <m:t>𝑓</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𝑥</m:t>
                        </m:r>
                      </m:e>
                    </m:d>
                  </m:oMath>
                </a14:m>
                <a:r>
                  <a:rPr lang="en-US" sz="1200" dirty="0"/>
                  <a:t>, the joint PDF </a:t>
                </a:r>
              </a:p>
              <a:p>
                <a:pPr>
                  <a:spcBef>
                    <a:spcPct val="50000"/>
                  </a:spcBef>
                </a:pPr>
                <a14:m>
                  <m:oMathPara xmlns:m="http://schemas.openxmlformats.org/officeDocument/2006/math">
                    <m:oMathParaPr>
                      <m:jc m:val="centerGroup"/>
                    </m:oMathParaPr>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𝑓</m:t>
                          </m:r>
                        </m:e>
                        <m:sub>
                          <m:sSub>
                            <m:sSubPr>
                              <m:ctrlPr>
                                <a:rPr lang="en-US" sz="1200" i="1">
                                  <a:latin typeface="Cambria Math" panose="02040503050406030204" pitchFamily="18" charset="0"/>
                                </a:rPr>
                              </m:ctrlPr>
                            </m:sSubPr>
                            <m:e>
                              <m:r>
                                <a:rPr lang="en-US" sz="1200" i="1">
                                  <a:latin typeface="Cambria Math" panose="02040503050406030204" pitchFamily="18" charset="0"/>
                                </a:rPr>
                                <m:t>𝑋</m:t>
                              </m:r>
                            </m:e>
                            <m:sub>
                              <m:r>
                                <a:rPr lang="en-US" sz="1200" i="1">
                                  <a:latin typeface="Cambria Math" panose="02040503050406030204" pitchFamily="18" charset="0"/>
                                </a:rPr>
                                <m:t>1</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𝑋</m:t>
                              </m:r>
                            </m:e>
                            <m:sub>
                              <m:r>
                                <a:rPr lang="en-US" sz="1200" i="1">
                                  <a:latin typeface="Cambria Math" panose="02040503050406030204" pitchFamily="18" charset="0"/>
                                </a:rPr>
                                <m:t>𝑛</m:t>
                              </m:r>
                            </m:sub>
                          </m:sSub>
                        </m:sub>
                      </m:sSub>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1</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𝑛</m:t>
                              </m:r>
                            </m:sub>
                          </m:sSub>
                        </m:e>
                      </m:d>
                      <m:r>
                        <a:rPr lang="en-US" sz="1200" i="1">
                          <a:latin typeface="Cambria Math" panose="02040503050406030204" pitchFamily="18" charset="0"/>
                        </a:rPr>
                        <m:t>=</m:t>
                      </m:r>
                      <m:nary>
                        <m:naryPr>
                          <m:chr m:val="∏"/>
                          <m:limLoc m:val="undOvr"/>
                          <m:ctrlPr>
                            <a:rPr lang="en-US" sz="1200" i="1">
                              <a:latin typeface="Cambria Math" panose="02040503050406030204" pitchFamily="18" charset="0"/>
                            </a:rPr>
                          </m:ctrlPr>
                        </m:naryPr>
                        <m:sub>
                          <m:r>
                            <a:rPr lang="en-US" sz="1200" i="1">
                              <a:latin typeface="Cambria Math" panose="02040503050406030204" pitchFamily="18" charset="0"/>
                            </a:rPr>
                            <m:t>𝑖</m:t>
                          </m:r>
                          <m:r>
                            <a:rPr lang="en-US" sz="1200" i="1">
                              <a:latin typeface="Cambria Math" panose="02040503050406030204" pitchFamily="18" charset="0"/>
                            </a:rPr>
                            <m:t>=1</m:t>
                          </m:r>
                        </m:sub>
                        <m:sup>
                          <m:r>
                            <a:rPr lang="en-US" sz="1200" i="1">
                              <a:latin typeface="Cambria Math" panose="02040503050406030204" pitchFamily="18" charset="0"/>
                            </a:rPr>
                            <m:t>𝑛</m:t>
                          </m:r>
                        </m:sup>
                        <m:e>
                          <m:sSub>
                            <m:sSubPr>
                              <m:ctrlPr>
                                <a:rPr lang="en-US" sz="1200" i="1">
                                  <a:latin typeface="Cambria Math" panose="02040503050406030204" pitchFamily="18" charset="0"/>
                                </a:rPr>
                              </m:ctrlPr>
                            </m:sSubPr>
                            <m:e>
                              <m:r>
                                <a:rPr lang="en-US" sz="1200" i="1">
                                  <a:latin typeface="Cambria Math" panose="02040503050406030204" pitchFamily="18" charset="0"/>
                                </a:rPr>
                                <m:t>𝑓</m:t>
                              </m:r>
                            </m:e>
                            <m:sub>
                              <m:sSub>
                                <m:sSubPr>
                                  <m:ctrlPr>
                                    <a:rPr lang="en-US" sz="1200" i="1">
                                      <a:latin typeface="Cambria Math" panose="02040503050406030204" pitchFamily="18" charset="0"/>
                                    </a:rPr>
                                  </m:ctrlPr>
                                </m:sSubPr>
                                <m:e>
                                  <m:r>
                                    <a:rPr lang="en-US" sz="1200" i="1">
                                      <a:latin typeface="Cambria Math" panose="02040503050406030204" pitchFamily="18" charset="0"/>
                                    </a:rPr>
                                    <m:t>𝑋</m:t>
                                  </m:r>
                                </m:e>
                                <m:sub>
                                  <m:r>
                                    <a:rPr lang="en-US" sz="1200" i="1">
                                      <a:latin typeface="Cambria Math" panose="02040503050406030204" pitchFamily="18" charset="0"/>
                                    </a:rPr>
                                    <m:t>𝑖</m:t>
                                  </m:r>
                                </m:sub>
                              </m:sSub>
                            </m:sub>
                          </m:sSub>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𝑖</m:t>
                                  </m:r>
                                </m:sub>
                              </m:sSub>
                            </m:e>
                          </m:d>
                        </m:e>
                      </m:nary>
                    </m:oMath>
                  </m:oMathPara>
                </a14:m>
                <a:endParaRPr lang="en-US" sz="1200" dirty="0"/>
              </a:p>
              <a:p>
                <a:pPr>
                  <a:spcBef>
                    <a:spcPct val="50000"/>
                  </a:spcBef>
                </a:pPr>
                <a:r>
                  <a:rPr lang="en-US" sz="1200" dirty="0"/>
                  <a:t>reflects the behavior of the whole sample. When considered as a function of parameters, this joint PDF is called the likelihood function.</a:t>
                </a:r>
              </a:p>
              <a:p>
                <a:pPr>
                  <a:spcBef>
                    <a:spcPct val="50000"/>
                  </a:spcBef>
                </a:pPr>
                <a:endParaRPr lang="en-US" sz="1200" dirty="0"/>
              </a:p>
              <a:p>
                <a:pPr marL="0" marR="0" lvl="0" indent="0" algn="l" defTabSz="914400" rtl="0" eaLnBrk="1" fontAlgn="auto" latinLnBrk="0" hangingPunct="1">
                  <a:lnSpc>
                    <a:spcPct val="100000"/>
                  </a:lnSpc>
                  <a:spcBef>
                    <a:spcPct val="50000"/>
                  </a:spcBef>
                  <a:spcAft>
                    <a:spcPts val="0"/>
                  </a:spcAft>
                  <a:buClrTx/>
                  <a:buSzTx/>
                  <a:buFontTx/>
                  <a:buNone/>
                  <a:tabLst/>
                  <a:defRPr/>
                </a:pPr>
                <a:r>
                  <a:rPr lang="en-US" sz="1200" dirty="0"/>
                  <a:t>Maximum likelihood estimation (MLE) is a method of estimating the parameters of a statistical model, given observations, by maximizing the likelihood function. </a:t>
                </a:r>
                <a:r>
                  <a:rPr lang="en-US" sz="1200"/>
                  <a:t>This maximization is usually done by setting the first derivatives of the likelihood to zero. </a:t>
                </a:r>
                <a:endParaRPr lang="en-US" sz="1200" dirty="0"/>
              </a:p>
              <a:p>
                <a:endParaRPr lang="en-US" dirty="0"/>
              </a:p>
            </p:txBody>
          </p:sp>
        </mc:Choice>
        <mc:Fallback xmlns="">
          <p:sp>
            <p:nvSpPr>
              <p:cNvPr id="3" name="Notes Placeholder 2"/>
              <p:cNvSpPr>
                <a:spLocks noGrp="1"/>
              </p:cNvSpPr>
              <p:nvPr>
                <p:ph type="body" idx="1"/>
              </p:nvPr>
            </p:nvSpPr>
            <p:spPr/>
            <p:txBody>
              <a:bodyPr/>
              <a:lstStyle/>
              <a:p>
                <a:pPr>
                  <a:spcBef>
                    <a:spcPct val="50000"/>
                  </a:spcBef>
                </a:pPr>
                <a:r>
                  <a:rPr lang="en-US" sz="1200" dirty="0"/>
                  <a:t>Parameters control characteristics of probability distributions. Given a </a:t>
                </a:r>
                <a:r>
                  <a:rPr lang="en-US" sz="1200" u="sng" dirty="0"/>
                  <a:t>random sample </a:t>
                </a:r>
                <a:r>
                  <a:rPr lang="en-US" sz="1200" dirty="0"/>
                  <a:t>from a phenomenon that behaves probabilistically with PDF </a:t>
                </a:r>
                <a:r>
                  <a:rPr lang="en-US" sz="1200" b="0" i="0">
                    <a:latin typeface="Cambria Math" panose="02040503050406030204" pitchFamily="18" charset="0"/>
                  </a:rPr>
                  <a:t>𝑓(𝑥)</a:t>
                </a:r>
                <a:r>
                  <a:rPr lang="en-US" sz="1200" dirty="0"/>
                  <a:t>, the joint PDF </a:t>
                </a:r>
              </a:p>
              <a:p>
                <a:pPr>
                  <a:spcBef>
                    <a:spcPct val="50000"/>
                  </a:spcBef>
                </a:pPr>
                <a:r>
                  <a:rPr lang="en-US" sz="1200" i="0">
                    <a:latin typeface="Cambria Math" panose="02040503050406030204" pitchFamily="18" charset="0"/>
                  </a:rPr>
                  <a:t>𝑓_(𝑋_1,…,𝑋_𝑛 ) (𝑥_1,…,𝑥_𝑛 )=∏1_(𝑖=1)^𝑛▒〖𝑓_(𝑋_𝑖 ) (𝑥_𝑖 ) 〗</a:t>
                </a:r>
                <a:endParaRPr lang="en-US" sz="1200" dirty="0"/>
              </a:p>
              <a:p>
                <a:pPr>
                  <a:spcBef>
                    <a:spcPct val="50000"/>
                  </a:spcBef>
                </a:pPr>
                <a:r>
                  <a:rPr lang="en-US" sz="1200" dirty="0"/>
                  <a:t>reflects the behavior of the whole sample. When considered as a function of parameters, this joint PDF is called the likelihood function.</a:t>
                </a:r>
              </a:p>
              <a:p>
                <a:pPr>
                  <a:spcBef>
                    <a:spcPct val="50000"/>
                  </a:spcBef>
                </a:pPr>
                <a:endParaRPr lang="en-US" sz="1200" dirty="0"/>
              </a:p>
              <a:p>
                <a:pPr marL="0" marR="0" lvl="0" indent="0" algn="l" defTabSz="914400" rtl="0" eaLnBrk="1" fontAlgn="auto" latinLnBrk="0" hangingPunct="1">
                  <a:lnSpc>
                    <a:spcPct val="100000"/>
                  </a:lnSpc>
                  <a:spcBef>
                    <a:spcPct val="50000"/>
                  </a:spcBef>
                  <a:spcAft>
                    <a:spcPts val="0"/>
                  </a:spcAft>
                  <a:buClrTx/>
                  <a:buSzTx/>
                  <a:buFontTx/>
                  <a:buNone/>
                  <a:tabLst/>
                  <a:defRPr/>
                </a:pPr>
                <a:r>
                  <a:rPr lang="en-US" sz="1200" dirty="0"/>
                  <a:t>Maximum likelihood estimation (MLE) is a method of estimating the parameters of a statistical model, given observations, by maximizing the likelihood function. </a:t>
                </a:r>
                <a:r>
                  <a:rPr lang="en-US" sz="1200"/>
                  <a:t>This maximization is usually done by setting the first derivatives of the likelihood to zero. </a:t>
                </a:r>
                <a:endParaRPr lang="en-US" sz="1200" dirty="0"/>
              </a:p>
              <a:p>
                <a:endParaRPr lang="en-US" dirty="0"/>
              </a:p>
            </p:txBody>
          </p:sp>
        </mc:Fallback>
      </mc:AlternateContent>
      <p:sp>
        <p:nvSpPr>
          <p:cNvPr id="4" name="Slide Number Placeholder 3"/>
          <p:cNvSpPr>
            <a:spLocks noGrp="1"/>
          </p:cNvSpPr>
          <p:nvPr>
            <p:ph type="sldNum" sz="quarter" idx="10"/>
          </p:nvPr>
        </p:nvSpPr>
        <p:spPr/>
        <p:txBody>
          <a:bodyPr/>
          <a:lstStyle/>
          <a:p>
            <a:fld id="{AB49C82B-4FE9-4026-A671-F42D8142A0B4}" type="slidenum">
              <a:rPr lang="en-US" smtClean="0"/>
              <a:t>37</a:t>
            </a:fld>
            <a:endParaRPr lang="en-US"/>
          </a:p>
        </p:txBody>
      </p:sp>
    </p:spTree>
    <p:extLst>
      <p:ext uri="{BB962C8B-B14F-4D97-AF65-F5344CB8AC3E}">
        <p14:creationId xmlns:p14="http://schemas.microsoft.com/office/powerpoint/2010/main" val="17841441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estimation a computer software provides are usually the Maximum Likelihood estimations. We don’t spend time on finding ML estimations, but it is good to know how they are found. </a:t>
            </a:r>
          </a:p>
        </p:txBody>
      </p:sp>
      <p:sp>
        <p:nvSpPr>
          <p:cNvPr id="4" name="Slide Number Placeholder 3"/>
          <p:cNvSpPr>
            <a:spLocks noGrp="1"/>
          </p:cNvSpPr>
          <p:nvPr>
            <p:ph type="sldNum" sz="quarter" idx="10"/>
          </p:nvPr>
        </p:nvSpPr>
        <p:spPr/>
        <p:txBody>
          <a:bodyPr/>
          <a:lstStyle/>
          <a:p>
            <a:fld id="{AB49C82B-4FE9-4026-A671-F42D8142A0B4}" type="slidenum">
              <a:rPr lang="en-US" smtClean="0"/>
              <a:t>38</a:t>
            </a:fld>
            <a:endParaRPr lang="en-US"/>
          </a:p>
        </p:txBody>
      </p:sp>
    </p:spTree>
    <p:extLst>
      <p:ext uri="{BB962C8B-B14F-4D97-AF65-F5344CB8AC3E}">
        <p14:creationId xmlns:p14="http://schemas.microsoft.com/office/powerpoint/2010/main" val="33186719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will review some important inferential statistics subjects. </a:t>
            </a:r>
            <a:r>
              <a:rPr lang="en-US" sz="1200" b="0" dirty="0">
                <a:solidFill>
                  <a:srgbClr val="0070C0"/>
                </a:solidFill>
                <a:latin typeface="Times New Roman" pitchFamily="18" charset="0"/>
                <a:cs typeface="Times New Roman" pitchFamily="18" charset="0"/>
              </a:rPr>
              <a:t>If you’ve taken any statistics course, you’d be familiar with these subjects.</a:t>
            </a:r>
            <a:endParaRPr lang="en-US" dirty="0"/>
          </a:p>
        </p:txBody>
      </p:sp>
      <p:sp>
        <p:nvSpPr>
          <p:cNvPr id="4" name="Slide Number Placeholder 3"/>
          <p:cNvSpPr>
            <a:spLocks noGrp="1"/>
          </p:cNvSpPr>
          <p:nvPr>
            <p:ph type="sldNum" sz="quarter" idx="10"/>
          </p:nvPr>
        </p:nvSpPr>
        <p:spPr/>
        <p:txBody>
          <a:bodyPr/>
          <a:lstStyle/>
          <a:p>
            <a:fld id="{AB49C82B-4FE9-4026-A671-F42D8142A0B4}" type="slidenum">
              <a:rPr lang="en-US" smtClean="0"/>
              <a:t>39</a:t>
            </a:fld>
            <a:endParaRPr lang="en-US"/>
          </a:p>
        </p:txBody>
      </p:sp>
    </p:spTree>
    <p:extLst>
      <p:ext uri="{BB962C8B-B14F-4D97-AF65-F5344CB8AC3E}">
        <p14:creationId xmlns:p14="http://schemas.microsoft.com/office/powerpoint/2010/main" val="2013048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SL, a teacher or coder, provides </a:t>
                </a:r>
                <a:r>
                  <a:rPr lang="en-US" baseline="0" dirty="0"/>
                  <a:t>t</a:t>
                </a:r>
                <a:r>
                  <a:rPr lang="en-US" dirty="0"/>
                  <a:t>he computer with a set of examples, m pairs of (inputs, outputs), and the goal is to learn a pattern that maps inputs to outputs. Further, the pattern is used to predict outputs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oMath>
                </a14:m>
                <a:r>
                  <a:rPr lang="en-US" dirty="0"/>
                  <a:t> given new inputs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dirty="0"/>
                  <a:t>. This is actually how humans learn,</a:t>
                </a:r>
                <a:r>
                  <a:rPr lang="en-US" baseline="0" dirty="0"/>
                  <a:t> we learn by examples.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Behind the scene, this is achieved through sophisticated programing and a good deal of Statistics and </a:t>
                </a:r>
                <a:r>
                  <a:rPr lang="en-US" baseline="0" dirty="0"/>
                  <a:t>Optimization techniques. SL further breaks down into Regression and Classification</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basic idea</a:t>
                </a:r>
                <a:r>
                  <a:rPr lang="en-US" baseline="0" dirty="0"/>
                  <a:t> is that t</a:t>
                </a:r>
                <a:r>
                  <a:rPr lang="en-US" dirty="0"/>
                  <a:t>he computer is presented with m example (inputs, outputs) </a:t>
                </a:r>
                <a:r>
                  <a:rPr lang="en-US" b="0" i="0">
                    <a:latin typeface="Cambria Math" panose="02040503050406030204" pitchFamily="18" charset="0"/>
                  </a:rPr>
                  <a:t>{(</a:t>
                </a:r>
                <a:r>
                  <a:rPr lang="en-US" i="0">
                    <a:latin typeface="Cambria Math" panose="02040503050406030204" pitchFamily="18" charset="0"/>
                  </a:rPr>
                  <a:t>𝑥_𝑖</a:t>
                </a:r>
                <a:r>
                  <a:rPr lang="en-US" b="0" i="0">
                    <a:latin typeface="Cambria Math" panose="02040503050406030204" pitchFamily="18" charset="0"/>
                  </a:rPr>
                  <a:t>,𝑦_𝑖 )}_(𝑖=1)^𝑚</a:t>
                </a:r>
                <a:r>
                  <a:rPr lang="en-US" dirty="0"/>
                  <a:t>, given by a “teacher”, and the goal is to learn a general rule that maps inputs to outputs. Behind the scene, this is achieved through sophisticated programing and a good deal of statistics, and requires </a:t>
                </a:r>
                <a:r>
                  <a:rPr lang="en-US" baseline="0" dirty="0"/>
                  <a:t>Optimization steps to minimize mapping errors.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Further, the general rule is used to predict outputs </a:t>
                </a:r>
                <a:r>
                  <a:rPr lang="en-US" i="0">
                    <a:latin typeface="Cambria Math" panose="02040503050406030204" pitchFamily="18" charset="0"/>
                  </a:rPr>
                  <a:t>𝑦_𝑖</a:t>
                </a:r>
                <a:r>
                  <a:rPr lang="en-US" dirty="0"/>
                  <a:t> given new inputs </a:t>
                </a:r>
                <a:r>
                  <a:rPr lang="en-US" i="0">
                    <a:latin typeface="Cambria Math" panose="02040503050406030204" pitchFamily="18" charset="0"/>
                  </a:rPr>
                  <a:t>𝑥_𝑖</a:t>
                </a:r>
                <a:r>
                  <a:rPr lang="en-US" dirty="0"/>
                  <a:t>. </a:t>
                </a:r>
              </a:p>
            </p:txBody>
          </p:sp>
        </mc:Fallback>
      </mc:AlternateContent>
      <p:sp>
        <p:nvSpPr>
          <p:cNvPr id="4" name="Slide Number Placeholder 3"/>
          <p:cNvSpPr>
            <a:spLocks noGrp="1"/>
          </p:cNvSpPr>
          <p:nvPr>
            <p:ph type="sldNum" sz="quarter" idx="10"/>
          </p:nvPr>
        </p:nvSpPr>
        <p:spPr/>
        <p:txBody>
          <a:bodyPr/>
          <a:lstStyle/>
          <a:p>
            <a:fld id="{3C061A47-1F96-4E91-A6A1-2571DEF234C8}" type="slidenum">
              <a:rPr lang="en-US" smtClean="0"/>
              <a:t>4</a:t>
            </a:fld>
            <a:endParaRPr lang="en-US"/>
          </a:p>
        </p:txBody>
      </p:sp>
    </p:spTree>
    <p:extLst>
      <p:ext uri="{BB962C8B-B14F-4D97-AF65-F5344CB8AC3E}">
        <p14:creationId xmlns:p14="http://schemas.microsoft.com/office/powerpoint/2010/main" val="36185610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Times New Roman" pitchFamily="18" charset="0"/>
                <a:ea typeface="+mn-ea"/>
                <a:cs typeface="Times New Roman" pitchFamily="18" charset="0"/>
              </a:rPr>
              <a:t>Inferential Statistics are methods </a:t>
            </a:r>
            <a:r>
              <a:rPr lang="en-US" sz="1200" dirty="0">
                <a:latin typeface="Times New Roman" pitchFamily="18" charset="0"/>
                <a:cs typeface="Times New Roman" pitchFamily="18" charset="0"/>
              </a:rPr>
              <a:t>of using information from a </a:t>
            </a:r>
            <a:r>
              <a:rPr lang="en-US" sz="1200" dirty="0">
                <a:solidFill>
                  <a:srgbClr val="00B050"/>
                </a:solidFill>
                <a:latin typeface="Times New Roman" pitchFamily="18" charset="0"/>
                <a:cs typeface="Times New Roman" pitchFamily="18" charset="0"/>
              </a:rPr>
              <a:t>sample</a:t>
            </a:r>
            <a:r>
              <a:rPr lang="en-US" sz="1200" dirty="0">
                <a:latin typeface="Times New Roman" pitchFamily="18" charset="0"/>
                <a:cs typeface="Times New Roman" pitchFamily="18" charset="0"/>
              </a:rPr>
              <a:t> to make inferences/conclusions about a </a:t>
            </a:r>
            <a:r>
              <a:rPr lang="en-US" sz="1200" dirty="0">
                <a:solidFill>
                  <a:srgbClr val="00B050"/>
                </a:solidFill>
                <a:latin typeface="Times New Roman" pitchFamily="18" charset="0"/>
                <a:cs typeface="Times New Roman" pitchFamily="18" charset="0"/>
              </a:rPr>
              <a:t>population. </a:t>
            </a:r>
          </a:p>
        </p:txBody>
      </p:sp>
      <p:sp>
        <p:nvSpPr>
          <p:cNvPr id="4" name="Slide Number Placeholder 3"/>
          <p:cNvSpPr>
            <a:spLocks noGrp="1"/>
          </p:cNvSpPr>
          <p:nvPr>
            <p:ph type="sldNum" sz="quarter" idx="10"/>
          </p:nvPr>
        </p:nvSpPr>
        <p:spPr/>
        <p:txBody>
          <a:bodyPr/>
          <a:lstStyle/>
          <a:p>
            <a:fld id="{AB49C82B-4FE9-4026-A671-F42D8142A0B4}" type="slidenum">
              <a:rPr lang="en-US" smtClean="0"/>
              <a:t>40</a:t>
            </a:fld>
            <a:endParaRPr lang="en-US"/>
          </a:p>
        </p:txBody>
      </p:sp>
    </p:spTree>
    <p:extLst>
      <p:ext uri="{BB962C8B-B14F-4D97-AF65-F5344CB8AC3E}">
        <p14:creationId xmlns:p14="http://schemas.microsoft.com/office/powerpoint/2010/main" val="18714052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Point estimation involves the use of sample data to calculate a single value (known as a statistic) which serves as a "best guess" or "best estimate" of an unknown population parameter </a:t>
            </a:r>
            <a:r>
              <a:rPr lang="el-GR" sz="1200" dirty="0"/>
              <a:t>θ</a:t>
            </a:r>
            <a:r>
              <a:rPr lang="en-US" sz="1200" dirty="0"/>
              <a:t>. We usually show population</a:t>
            </a:r>
            <a:r>
              <a:rPr lang="en-US" sz="1200" baseline="0" dirty="0"/>
              <a:t> parameters by Greek alphabets, </a:t>
            </a:r>
            <a:r>
              <a:rPr lang="el-GR" sz="1200" dirty="0"/>
              <a:t>θ</a:t>
            </a:r>
            <a:r>
              <a:rPr lang="en-US" sz="1200" dirty="0"/>
              <a:t> is used in</a:t>
            </a:r>
            <a:r>
              <a:rPr lang="en-US" sz="1200" baseline="0" dirty="0"/>
              <a:t> general to represent a population parameter. The point estimate for </a:t>
            </a:r>
            <a:r>
              <a:rPr lang="el-GR" sz="1200" dirty="0"/>
              <a:t>θ</a:t>
            </a:r>
            <a:r>
              <a:rPr lang="en-US" sz="1200" dirty="0"/>
              <a:t> is shown</a:t>
            </a:r>
            <a:r>
              <a:rPr lang="en-US" sz="1200" baseline="0" dirty="0"/>
              <a:t> by that notation, called theta hat.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0000"/>
                </a:solidFill>
              </a:rPr>
              <a:t>Interval estimation </a:t>
            </a:r>
            <a:r>
              <a:rPr lang="en-US" sz="1200" dirty="0"/>
              <a:t>is the use of sample data to calculate an interval of probable values, shown by an interval of numbers (L, U), where L represent a lower bound and U represent an upper bound, of an unknown population parameter </a:t>
            </a:r>
            <a:r>
              <a:rPr lang="el-GR" sz="1200" dirty="0"/>
              <a:t>θ</a:t>
            </a:r>
            <a:r>
              <a:rPr lang="en-US" sz="1200" dirty="0"/>
              <a:t>. This interval is called confidence interval.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70C0"/>
                </a:solidFill>
              </a:rPr>
              <a:t>For example</a:t>
            </a:r>
            <a:r>
              <a:rPr lang="en-US" sz="1200" dirty="0"/>
              <a:t>: assume you want to estimate the time it takes for you to get home after work using a week’s commute data. In this case, the population here all the commute time. The sample is these 7 commute times.</a:t>
            </a:r>
          </a:p>
          <a:p>
            <a:endParaRPr lang="en-US" dirty="0"/>
          </a:p>
        </p:txBody>
      </p:sp>
      <p:sp>
        <p:nvSpPr>
          <p:cNvPr id="4" name="Slide Number Placeholder 3"/>
          <p:cNvSpPr>
            <a:spLocks noGrp="1"/>
          </p:cNvSpPr>
          <p:nvPr>
            <p:ph type="sldNum" sz="quarter" idx="10"/>
          </p:nvPr>
        </p:nvSpPr>
        <p:spPr/>
        <p:txBody>
          <a:bodyPr/>
          <a:lstStyle/>
          <a:p>
            <a:fld id="{AB49C82B-4FE9-4026-A671-F42D8142A0B4}" type="slidenum">
              <a:rPr lang="en-US" smtClean="0"/>
              <a:t>41</a:t>
            </a:fld>
            <a:endParaRPr lang="en-US"/>
          </a:p>
        </p:txBody>
      </p:sp>
    </p:spTree>
    <p:extLst>
      <p:ext uri="{BB962C8B-B14F-4D97-AF65-F5344CB8AC3E}">
        <p14:creationId xmlns:p14="http://schemas.microsoft.com/office/powerpoint/2010/main" val="33353450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parameter of interest here is the population mean, the mean commute time which is</a:t>
            </a:r>
            <a:r>
              <a:rPr lang="en-US" sz="1200" baseline="0" dirty="0"/>
              <a:t> usually shown by Greek letter mu. A point estimate for mu </a:t>
            </a:r>
            <a:r>
              <a:rPr lang="en-US" sz="1200" dirty="0"/>
              <a:t>is sample mean, xbar, which is shown by this notation, and simply is the average sample measurements.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point estimate should always be accompanied with its variance to show a measure of accountability. Here, variance of Xbar is sigma square, which is the population variance over n, which is the sample size. To compute the sigma square, we should have access to the population data which is impossible here. So, we can’t compute it. What we can do is to estimate using the sample data, just as we did with mu. A point estimation for sigma square, shown by sigma square hat, is S square, sample variance. It is computed as the average squared deviation from sample mean. Once we have an estimation for population variance, we can estimate variance of Xbar. </a:t>
            </a:r>
          </a:p>
          <a:p>
            <a:endParaRPr lang="en-US" dirty="0"/>
          </a:p>
          <a:p>
            <a:r>
              <a:rPr lang="en-US" dirty="0"/>
              <a:t>The final point is the standard error of Xbar, which is simply the square root of an estimate for variance of Xbar. The reason for taking the square root is to have a measure that has the same unit as the data itself. Since the data is squared in computing the variance, the unit of variance is unit of data squared. </a:t>
            </a:r>
          </a:p>
          <a:p>
            <a:endParaRPr lang="en-US" dirty="0"/>
          </a:p>
          <a:p>
            <a:r>
              <a:rPr lang="en-US" dirty="0"/>
              <a:t>Of course, you should already be familiar with this type of problems and notations. This is just a short summary. </a:t>
            </a:r>
          </a:p>
        </p:txBody>
      </p:sp>
      <p:sp>
        <p:nvSpPr>
          <p:cNvPr id="4" name="Slide Number Placeholder 3"/>
          <p:cNvSpPr>
            <a:spLocks noGrp="1"/>
          </p:cNvSpPr>
          <p:nvPr>
            <p:ph type="sldNum" sz="quarter" idx="10"/>
          </p:nvPr>
        </p:nvSpPr>
        <p:spPr/>
        <p:txBody>
          <a:bodyPr/>
          <a:lstStyle/>
          <a:p>
            <a:fld id="{AB49C82B-4FE9-4026-A671-F42D8142A0B4}" type="slidenum">
              <a:rPr lang="en-US" smtClean="0"/>
              <a:t>42</a:t>
            </a:fld>
            <a:endParaRPr lang="en-US"/>
          </a:p>
        </p:txBody>
      </p:sp>
    </p:spTree>
    <p:extLst>
      <p:ext uri="{BB962C8B-B14F-4D97-AF65-F5344CB8AC3E}">
        <p14:creationId xmlns:p14="http://schemas.microsoft.com/office/powerpoint/2010/main" val="34915458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general way to build a (1-</a:t>
                </a:r>
                <a:r>
                  <a:rPr lang="el-GR" sz="1200" dirty="0"/>
                  <a:t>α</a:t>
                </a:r>
                <a:r>
                  <a:rPr lang="en-US" sz="1200" dirty="0"/>
                  <a:t>)% confidence interval for parameter </a:t>
                </a:r>
                <a14:m>
                  <m:oMath xmlns:m="http://schemas.openxmlformats.org/officeDocument/2006/math">
                    <m:r>
                      <a:rPr lang="en-US" sz="1200" i="1">
                        <a:latin typeface="Cambria Math" panose="02040503050406030204" pitchFamily="18" charset="0"/>
                        <a:ea typeface="Cambria Math" panose="02040503050406030204" pitchFamily="18" charset="0"/>
                      </a:rPr>
                      <m:t>𝜃</m:t>
                    </m:r>
                  </m:oMath>
                </a14:m>
                <a:r>
                  <a:rPr lang="en-US" sz="1200" dirty="0"/>
                  <a:t>, is to use a point estimate as the center of the interval, and move away from the center from both sides based on some probabilistic</a:t>
                </a:r>
                <a:r>
                  <a:rPr lang="en-US" sz="1200" baseline="0" dirty="0"/>
                  <a:t> value called margin of error. Think of it as a compass. The fixed leg act as the point estimate, we open the legs according to margin of error, and compute the lower and upper confidence bounds. </a:t>
                </a:r>
                <a:endParaRPr lang="en-US" sz="1200" dirty="0"/>
              </a:p>
              <a:p>
                <a:endParaRPr lang="en-US" dirty="0"/>
              </a:p>
              <a:p>
                <a:r>
                  <a:rPr lang="en-US" dirty="0"/>
                  <a:t>Here is when the Central Limit Theorem comes into place. According to CLT, Thetahat has a normal distribution. Therefore, its standard error follows a t-distribution with a degree of freedom of sample size minus one. If we multiply the standard error, by a t-critical value, we have the degree to which the compass should be opened, the margin of error. </a:t>
                </a:r>
              </a:p>
              <a:p>
                <a:endParaRPr lang="en-US" dirty="0"/>
              </a:p>
              <a:p>
                <a:r>
                  <a:rPr lang="en-US" dirty="0"/>
                  <a:t>From the previous example, the point estimate xbar was 25 with standard error of 2.35. For a 95% confidence interval, the t-value is 2.45. Thus, the 95% confidence interval will be from 19.25 to 30.75. This means that, on average 95% of the times the commute time takes between 19 to 31 minutes.</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general way to build a (1-</a:t>
                </a:r>
                <a:r>
                  <a:rPr lang="el-GR" sz="1200" dirty="0"/>
                  <a:t>α</a:t>
                </a:r>
                <a:r>
                  <a:rPr lang="en-US" sz="1200" dirty="0"/>
                  <a:t>)% confidence interval for parameter </a:t>
                </a:r>
                <a:r>
                  <a:rPr lang="en-US" sz="1200" i="0">
                    <a:latin typeface="Cambria Math" panose="02040503050406030204" pitchFamily="18" charset="0"/>
                    <a:ea typeface="Cambria Math" panose="02040503050406030204" pitchFamily="18" charset="0"/>
                  </a:rPr>
                  <a:t>𝜃</a:t>
                </a:r>
                <a:r>
                  <a:rPr lang="en-US" sz="1200" dirty="0"/>
                  <a:t>, is to use a point estimate as the center of the interval, and move away from the center from both sides based on some probabilistic</a:t>
                </a:r>
                <a:r>
                  <a:rPr lang="en-US" sz="1200" baseline="0" dirty="0"/>
                  <a:t> value called margin of error. Think of it as a compass. The fixed leg act as the point estimate, we open the legs according to margin of error, and compute the lower and upper confidence bounds. </a:t>
                </a:r>
                <a:endParaRPr lang="en-US" sz="1200" dirty="0"/>
              </a:p>
              <a:p>
                <a:endParaRPr lang="en-US" dirty="0"/>
              </a:p>
              <a:p>
                <a:r>
                  <a:rPr lang="en-US" dirty="0"/>
                  <a:t>Here is when the Central Limit Theorem comes into place. According to CLT, Thetahat has a normal distribution. Therefore, its standard error follows a t-distribution with a degree of freedom of sample size minus one. If we multiply the standard error, by a t-critical value, we have the degree to which the compass should be opened, the margin of error. </a:t>
                </a:r>
              </a:p>
              <a:p>
                <a:endParaRPr lang="en-US" dirty="0"/>
              </a:p>
              <a:p>
                <a:r>
                  <a:rPr lang="en-US" dirty="0"/>
                  <a:t>From the previous example, the point estimate xbar was 25 with standard error of 2.35. For a 95% confidence interval, the t-value is 2.45. Thus, the 95% confidence interval will be from 19.25 to 30.75. This means that, on average 95% of the times the commute time takes between 19 to 31 minutes.</a:t>
                </a:r>
              </a:p>
            </p:txBody>
          </p:sp>
        </mc:Fallback>
      </mc:AlternateContent>
      <p:sp>
        <p:nvSpPr>
          <p:cNvPr id="4" name="Slide Number Placeholder 3"/>
          <p:cNvSpPr>
            <a:spLocks noGrp="1"/>
          </p:cNvSpPr>
          <p:nvPr>
            <p:ph type="sldNum" sz="quarter" idx="10"/>
          </p:nvPr>
        </p:nvSpPr>
        <p:spPr/>
        <p:txBody>
          <a:bodyPr/>
          <a:lstStyle/>
          <a:p>
            <a:fld id="{AB49C82B-4FE9-4026-A671-F42D8142A0B4}" type="slidenum">
              <a:rPr lang="en-US" smtClean="0"/>
              <a:t>43</a:t>
            </a:fld>
            <a:endParaRPr lang="en-US"/>
          </a:p>
        </p:txBody>
      </p:sp>
    </p:spTree>
    <p:extLst>
      <p:ext uri="{BB962C8B-B14F-4D97-AF65-F5344CB8AC3E}">
        <p14:creationId xmlns:p14="http://schemas.microsoft.com/office/powerpoint/2010/main" val="30854048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dirty="0"/>
                  <a:t>Some terminologies regarding testing are as follows:</a:t>
                </a:r>
              </a:p>
              <a:p>
                <a:r>
                  <a:rPr lang="en-US" sz="1200" dirty="0"/>
                  <a:t>● Statistical Hypothesis is an assumption about a population parameter (</a:t>
                </a:r>
                <a:r>
                  <a:rPr lang="el-GR" sz="1200" dirty="0"/>
                  <a:t>θ</a:t>
                </a:r>
                <a:r>
                  <a:rPr lang="en-US" sz="1200" dirty="0"/>
                  <a:t>) which may or may not be true.</a:t>
                </a:r>
              </a:p>
              <a:p>
                <a:r>
                  <a:rPr lang="en-US" sz="1200" dirty="0"/>
                  <a:t>● The Null Hypothesis denoted by Hₒ, states the initial hypothesized claim or the statement under investigation. In this course it is always stated as equality, i.e. </a:t>
                </a:r>
                <a:r>
                  <a:rPr lang="el-GR" sz="1200" dirty="0"/>
                  <a:t>θ</a:t>
                </a:r>
                <a:r>
                  <a:rPr lang="en-US" sz="1200" dirty="0"/>
                  <a:t> = </a:t>
                </a:r>
                <a:r>
                  <a:rPr lang="el-GR" sz="1200" dirty="0"/>
                  <a:t>θ</a:t>
                </a:r>
                <a:r>
                  <a:rPr lang="en-US" sz="1200" dirty="0"/>
                  <a:t>ₒ where </a:t>
                </a:r>
                <a:r>
                  <a:rPr lang="el-GR" sz="1200" dirty="0"/>
                  <a:t>θ</a:t>
                </a:r>
                <a:r>
                  <a:rPr lang="en-US" sz="1200" dirty="0"/>
                  <a:t>ₒ is given (usually is 0)</a:t>
                </a:r>
              </a:p>
              <a:p>
                <a:r>
                  <a:rPr lang="en-US" sz="1200" dirty="0"/>
                  <a:t>● The Alternate Hypothesis denoted by H</a:t>
                </a:r>
                <a:r>
                  <a:rPr lang="en-US" sz="1200" dirty="0">
                    <a:latin typeface="Calibri" panose="020F0502020204030204" pitchFamily="34" charset="0"/>
                    <a:cs typeface="Calibri" panose="020F0502020204030204" pitchFamily="34" charset="0"/>
                  </a:rPr>
                  <a:t>₁ is the opposite of the null which comes in one of the three forms depending on our preferences </a:t>
                </a:r>
              </a:p>
              <a:p>
                <a:r>
                  <a:rPr lang="el-GR" sz="1200" dirty="0"/>
                  <a:t>θ</a:t>
                </a:r>
                <a:r>
                  <a:rPr lang="en-US" sz="1200" dirty="0"/>
                  <a:t> ≠ </a:t>
                </a:r>
                <a:r>
                  <a:rPr lang="el-GR" sz="1200" dirty="0"/>
                  <a:t>θ</a:t>
                </a:r>
                <a:r>
                  <a:rPr lang="en-US" sz="1200" dirty="0"/>
                  <a:t>ₒ 	or   </a:t>
                </a:r>
                <a:r>
                  <a:rPr lang="el-GR" sz="1200" dirty="0"/>
                  <a:t>θ</a:t>
                </a:r>
                <a:r>
                  <a:rPr lang="en-US" sz="1200" dirty="0"/>
                  <a:t> &lt; </a:t>
                </a:r>
                <a:r>
                  <a:rPr lang="el-GR" sz="1200" dirty="0"/>
                  <a:t>θ</a:t>
                </a:r>
                <a:r>
                  <a:rPr lang="en-US" sz="1200" dirty="0"/>
                  <a:t>ₒ    or     </a:t>
                </a:r>
                <a:r>
                  <a:rPr lang="el-GR" sz="1200" dirty="0"/>
                  <a:t>θ</a:t>
                </a:r>
                <a:r>
                  <a:rPr lang="en-US" sz="1200" dirty="0"/>
                  <a:t> &gt; </a:t>
                </a:r>
                <a:r>
                  <a:rPr lang="el-GR" sz="1200" dirty="0"/>
                  <a:t>θ</a:t>
                </a:r>
                <a:r>
                  <a:rPr lang="en-US" sz="1200" dirty="0"/>
                  <a:t>ₒ</a:t>
                </a:r>
              </a:p>
              <a:p>
                <a:endParaRPr lang="en-US" sz="1200" dirty="0"/>
              </a:p>
              <a:p>
                <a:r>
                  <a:rPr lang="en-US" sz="1200" dirty="0">
                    <a:solidFill>
                      <a:srgbClr val="FF0000"/>
                    </a:solidFill>
                  </a:rPr>
                  <a:t>For example, lets say c</a:t>
                </a:r>
                <a:r>
                  <a:rPr lang="en-US" sz="1200" dirty="0"/>
                  <a:t>hannel 5 news states that teenagers in the US watch an average of 12 hours of TV per week.</a:t>
                </a:r>
              </a:p>
              <a:p>
                <a:r>
                  <a:rPr lang="en-US" sz="1200" dirty="0"/>
                  <a:t>● Parameter under claim is mean time (</a:t>
                </a:r>
                <a:r>
                  <a:rPr lang="el-GR" sz="1200" dirty="0"/>
                  <a:t>μ</a:t>
                </a:r>
                <a:r>
                  <a:rPr lang="en-US" sz="1200" dirty="0"/>
                  <a:t>) of watching TV by teenagers</a:t>
                </a:r>
              </a:p>
              <a:p>
                <a:r>
                  <a:rPr lang="en-US" sz="1200" dirty="0"/>
                  <a:t>● Hₒ: </a:t>
                </a:r>
                <a:r>
                  <a:rPr lang="el-GR" sz="1200" dirty="0"/>
                  <a:t>μ</a:t>
                </a:r>
                <a:r>
                  <a:rPr lang="en-US" sz="1200" dirty="0"/>
                  <a:t> = 12 h</a:t>
                </a:r>
              </a:p>
              <a:p>
                <a:r>
                  <a:rPr lang="en-US" sz="1200" dirty="0"/>
                  <a:t>● H</a:t>
                </a:r>
                <a:r>
                  <a:rPr lang="en-US" sz="1200" dirty="0">
                    <a:latin typeface="Calibri" panose="020F0502020204030204" pitchFamily="34" charset="0"/>
                    <a:cs typeface="Calibri" panose="020F0502020204030204" pitchFamily="34" charset="0"/>
                  </a:rPr>
                  <a:t>₁: </a:t>
                </a:r>
                <a:r>
                  <a:rPr lang="el-GR" sz="1200" dirty="0"/>
                  <a:t>μ</a:t>
                </a:r>
                <a:r>
                  <a:rPr lang="en-US" sz="1200" dirty="0"/>
                  <a:t> ≠ 12 </a:t>
                </a:r>
              </a:p>
              <a:p>
                <a:endParaRPr lang="en-US" dirty="0"/>
              </a:p>
              <a:p>
                <a:r>
                  <a:rPr lang="en-US" sz="1200" dirty="0"/>
                  <a:t>The testing is performed using a statistic, </a:t>
                </a:r>
                <a:r>
                  <a:rPr lang="en-US" sz="1200" dirty="0">
                    <a:latin typeface="Calibri" panose="020F0502020204030204" pitchFamily="34" charset="0"/>
                    <a:cs typeface="Calibri" panose="020F0502020204030204" pitchFamily="34" charset="0"/>
                  </a:rPr>
                  <a:t>usually a t-statistic</a:t>
                </a:r>
                <a:r>
                  <a:rPr lang="en-US" sz="1200" dirty="0"/>
                  <a:t> </a:t>
                </a:r>
                <a14:m>
                  <m:oMath xmlns:m="http://schemas.openxmlformats.org/officeDocument/2006/math">
                    <m:r>
                      <a:rPr lang="en-US" sz="1200" i="1">
                        <a:latin typeface="Cambria Math" panose="02040503050406030204" pitchFamily="18" charset="0"/>
                      </a:rPr>
                      <m:t>𝑡</m:t>
                    </m:r>
                    <m:r>
                      <a:rPr lang="en-US" sz="1200" i="1">
                        <a:latin typeface="Cambria Math" panose="02040503050406030204" pitchFamily="18" charset="0"/>
                      </a:rPr>
                      <m:t>=</m:t>
                    </m:r>
                    <m:f>
                      <m:fPr>
                        <m:ctrlPr>
                          <a:rPr lang="en-US" sz="1200" i="1">
                            <a:latin typeface="Cambria Math" panose="02040503050406030204" pitchFamily="18" charset="0"/>
                          </a:rPr>
                        </m:ctrlPr>
                      </m:fPr>
                      <m:num>
                        <m:acc>
                          <m:accPr>
                            <m:chr m:val="̂"/>
                            <m:ctrlPr>
                              <a:rPr lang="en-US" sz="1200" i="1">
                                <a:latin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𝜃</m:t>
                            </m:r>
                          </m:e>
                        </m:acc>
                        <m:r>
                          <a:rPr lang="en-US" sz="1200" i="1">
                            <a:latin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𝜃</m:t>
                            </m:r>
                          </m:e>
                          <m:sub>
                            <m:r>
                              <a:rPr lang="en-US" sz="1200" i="1">
                                <a:latin typeface="Cambria Math" panose="02040503050406030204" pitchFamily="18" charset="0"/>
                                <a:ea typeface="Cambria Math" panose="02040503050406030204" pitchFamily="18" charset="0"/>
                              </a:rPr>
                              <m:t>0</m:t>
                            </m:r>
                          </m:sub>
                        </m:sSub>
                      </m:num>
                      <m:den>
                        <m:r>
                          <m:rPr>
                            <m:nor/>
                          </m:rPr>
                          <a:rPr lang="en-US" sz="1200" dirty="0"/>
                          <m:t>se</m:t>
                        </m:r>
                        <m:r>
                          <m:rPr>
                            <m:nor/>
                          </m:rPr>
                          <a:rPr lang="en-US" sz="1200" dirty="0"/>
                          <m:t>(</m:t>
                        </m:r>
                        <m:acc>
                          <m:accPr>
                            <m:chr m:val="̂"/>
                            <m:ctrlPr>
                              <a:rPr lang="en-US" sz="1200" i="1">
                                <a:latin typeface="Cambria Math" panose="02040503050406030204" pitchFamily="18" charset="0"/>
                              </a:rPr>
                            </m:ctrlPr>
                          </m:accPr>
                          <m:e>
                            <m:r>
                              <a:rPr lang="en-US" sz="1200" i="1">
                                <a:latin typeface="Cambria Math" panose="02040503050406030204" pitchFamily="18" charset="0"/>
                                <a:ea typeface="Cambria Math" panose="02040503050406030204" pitchFamily="18" charset="0"/>
                              </a:rPr>
                              <m:t>𝜃</m:t>
                            </m:r>
                          </m:e>
                        </m:acc>
                        <m:r>
                          <m:rPr>
                            <m:nor/>
                          </m:rPr>
                          <a:rPr lang="en-US" sz="1200" dirty="0"/>
                          <m:t> )</m:t>
                        </m:r>
                      </m:den>
                    </m:f>
                  </m:oMath>
                </a14:m>
                <a:r>
                  <a:rPr lang="en-US" sz="1200" dirty="0"/>
                  <a:t> that generates different values under Hₒ and H</a:t>
                </a:r>
                <a:r>
                  <a:rPr lang="en-US" sz="1200" dirty="0">
                    <a:latin typeface="Calibri" panose="020F0502020204030204" pitchFamily="34" charset="0"/>
                    <a:cs typeface="Calibri" panose="020F0502020204030204" pitchFamily="34" charset="0"/>
                  </a:rPr>
                  <a:t>₁ assumptions. Thus, it can be used to see which one sounds true with a given data.</a:t>
                </a:r>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To test a simple hypothesis, </a:t>
                </a:r>
                <a:r>
                  <a:rPr lang="en-US" sz="1200" b="0" i="0">
                    <a:latin typeface="Cambria Math" panose="02040503050406030204" pitchFamily="18" charset="0"/>
                    <a:ea typeface="Cambria Math" panose="02040503050406030204" pitchFamily="18" charset="0"/>
                  </a:rPr>
                  <a:t>𝐻_0: </a:t>
                </a:r>
                <a:r>
                  <a:rPr lang="en-US" sz="1200" i="0">
                    <a:latin typeface="Cambria Math" panose="02040503050406030204" pitchFamily="18" charset="0"/>
                    <a:ea typeface="Cambria Math" panose="02040503050406030204" pitchFamily="18" charset="0"/>
                  </a:rPr>
                  <a:t>𝜃</a:t>
                </a:r>
                <a:r>
                  <a:rPr lang="en-US" sz="1200" b="0" i="0">
                    <a:latin typeface="Cambria Math" panose="02040503050406030204" pitchFamily="18" charset="0"/>
                    <a:ea typeface="Cambria Math" panose="02040503050406030204" pitchFamily="18" charset="0"/>
                  </a:rPr>
                  <a:t>=𝜃_0</a:t>
                </a:r>
                <a:r>
                  <a:rPr lang="en-US" sz="1200" dirty="0"/>
                  <a:t>, we evaluate the test statistic</a:t>
                </a:r>
                <a:r>
                  <a:rPr lang="en-US" sz="1200" baseline="0" dirty="0"/>
                  <a:t> t, which the point estimation subtracted by its test value and divided by its standard error. </a:t>
                </a:r>
                <a:r>
                  <a:rPr lang="en-US" sz="1200" dirty="0"/>
                  <a:t>This "observed value of t" is then placed on a graph of the t-distribution with nu degree of freedom. For a two-tail test, if this value is within the rejection region, then we reject </a:t>
                </a:r>
                <a:r>
                  <a:rPr lang="en-US" sz="1200" i="0">
                    <a:latin typeface="Cambria Math" panose="02040503050406030204" pitchFamily="18" charset="0"/>
                    <a:ea typeface="Cambria Math" panose="02040503050406030204" pitchFamily="18" charset="0"/>
                  </a:rPr>
                  <a:t>𝐻_0</a:t>
                </a:r>
                <a:r>
                  <a:rPr lang="en-US" sz="1200" dirty="0"/>
                  <a:t> with (1-</a:t>
                </a:r>
                <a:r>
                  <a:rPr lang="el-GR" sz="1200" dirty="0"/>
                  <a:t>α</a:t>
                </a:r>
                <a:r>
                  <a:rPr lang="en-US" sz="1200" dirty="0"/>
                  <a:t>)% confidence. The rejection region is set so that its total area equals </a:t>
                </a:r>
                <a:r>
                  <a:rPr lang="el-GR" sz="1200" dirty="0"/>
                  <a:t>α</a:t>
                </a:r>
                <a:r>
                  <a:rPr lang="en-US" sz="1200" dirty="0"/>
                  <a:t>%. The majority of tests in regression are two-tailed</a:t>
                </a:r>
                <a:r>
                  <a:rPr lang="en-US" sz="1200" baseline="0" dirty="0"/>
                  <a:t> tests. For a one tail-test, depending on the </a:t>
                </a:r>
                <a:r>
                  <a:rPr lang="en-US" sz="1200" b="0" i="0">
                    <a:latin typeface="Cambria Math" panose="02040503050406030204" pitchFamily="18" charset="0"/>
                    <a:ea typeface="Cambria Math" panose="02040503050406030204" pitchFamily="18" charset="0"/>
                  </a:rPr>
                  <a:t>𝐻_0</a:t>
                </a:r>
                <a:r>
                  <a:rPr lang="en-US" sz="1200" baseline="0" dirty="0"/>
                  <a:t>, the rejection region could be any on the two areas shown in the figures.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t>The t-test statistic is used when we are testing a single parameter. For multiple parameters, the test statistic is F and the rejection region is where value of the test statistic is greater than a F-critical value. </a:t>
                </a:r>
                <a:endParaRPr lang="en-US" sz="1200" dirty="0"/>
              </a:p>
              <a:p>
                <a:endParaRPr lang="en-US" dirty="0"/>
              </a:p>
            </p:txBody>
          </p:sp>
        </mc:Fallback>
      </mc:AlternateContent>
      <p:sp>
        <p:nvSpPr>
          <p:cNvPr id="4" name="Slide Number Placeholder 3"/>
          <p:cNvSpPr>
            <a:spLocks noGrp="1"/>
          </p:cNvSpPr>
          <p:nvPr>
            <p:ph type="sldNum" sz="quarter" idx="10"/>
          </p:nvPr>
        </p:nvSpPr>
        <p:spPr/>
        <p:txBody>
          <a:bodyPr/>
          <a:lstStyle/>
          <a:p>
            <a:fld id="{AB49C82B-4FE9-4026-A671-F42D8142A0B4}" type="slidenum">
              <a:rPr lang="en-US" smtClean="0"/>
              <a:t>44</a:t>
            </a:fld>
            <a:endParaRPr lang="en-US"/>
          </a:p>
        </p:txBody>
      </p:sp>
    </p:spTree>
    <p:extLst>
      <p:ext uri="{BB962C8B-B14F-4D97-AF65-F5344CB8AC3E}">
        <p14:creationId xmlns:p14="http://schemas.microsoft.com/office/powerpoint/2010/main" val="4972335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Many statistical software report a value called p-value which is used to make the final testing inference. P-value in some statistical softwares is shown by sig. It is the probability of finding the observed, or more extreme, results when the null hypothesis (Hₒ) is true.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To compute the</a:t>
                </a:r>
                <a:r>
                  <a:rPr lang="en-US" sz="1200" baseline="0" dirty="0"/>
                  <a:t> p-value, after computing </a:t>
                </a:r>
                <a:r>
                  <a:rPr lang="en-US" sz="1200" dirty="0"/>
                  <a:t>the "observed value of t“, we placed on a diagram of the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𝑡</m:t>
                        </m:r>
                      </m:e>
                      <m:sub>
                        <m:d>
                          <m:dPr>
                            <m:ctrlPr>
                              <a:rPr lang="en-US" sz="1200" b="0" i="1" smtClean="0">
                                <a:latin typeface="Cambria Math" panose="02040503050406030204" pitchFamily="18" charset="0"/>
                              </a:rPr>
                            </m:ctrlPr>
                          </m:dPr>
                          <m:e>
                            <m:r>
                              <a:rPr lang="en-US" sz="1200" b="0" i="1" smtClean="0">
                                <a:latin typeface="Cambria Math" panose="02040503050406030204" pitchFamily="18" charset="0"/>
                                <a:ea typeface="Cambria Math" panose="02040503050406030204" pitchFamily="18" charset="0"/>
                              </a:rPr>
                              <m:t>𝜐</m:t>
                            </m:r>
                          </m:e>
                        </m:d>
                      </m:sub>
                    </m:sSub>
                  </m:oMath>
                </a14:m>
                <a:r>
                  <a:rPr lang="en-US" sz="1200" dirty="0"/>
                  <a:t> distribution, whatever the degree</a:t>
                </a:r>
                <a:r>
                  <a:rPr lang="en-US" sz="1200" baseline="0" dirty="0"/>
                  <a:t> of freedom is</a:t>
                </a:r>
                <a:r>
                  <a:rPr lang="en-US" sz="1200" dirty="0"/>
                  <a:t>. Then, the tail probability beyond that is evaluated. If the alternate is two-sided we double this probability.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make a decision, </a:t>
                </a:r>
                <a:r>
                  <a:rPr lang="en-US" sz="1200" dirty="0"/>
                  <a:t>if p-value &lt; significance level </a:t>
                </a:r>
                <a:r>
                  <a:rPr lang="el-GR" sz="1200" dirty="0"/>
                  <a:t>α</a:t>
                </a:r>
                <a:r>
                  <a:rPr lang="en-US" sz="1200" dirty="0"/>
                  <a:t> we reject the null hypothesis at sig. level </a:t>
                </a:r>
                <a:r>
                  <a:rPr lang="el-GR" sz="1200" dirty="0"/>
                  <a:t>α</a:t>
                </a:r>
                <a:r>
                  <a:rPr lang="en-US" sz="1200" dirty="0"/>
                  <a:t> or with (1-</a:t>
                </a:r>
                <a:r>
                  <a:rPr lang="el-GR" sz="1200" dirty="0"/>
                  <a:t> α</a:t>
                </a:r>
                <a:r>
                  <a:rPr lang="en-US" sz="1200" dirty="0"/>
                  <a:t>)% confidence. Otherwise, we FAIL TO REJECT Hₒ. For borderline p-value, p-value ≈ </a:t>
                </a:r>
                <a:r>
                  <a:rPr lang="el-GR" sz="1200" dirty="0"/>
                  <a:t>α</a:t>
                </a:r>
                <a:r>
                  <a:rPr lang="en-US" sz="1200" dirty="0"/>
                  <a:t>, we usually postpone the decision until more data is gathered.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Failing to reject Hₒ is different in meaning that accepting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SAS and any other statistical software report a value called p-value which is used to make the final testing inference. P-value is some statistical softwares is shown by sig. in outputs. Here is it is computed and how it is used to make an inference.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the "observed value of t" is placed on a diagram of the </a:t>
                </a:r>
                <a:r>
                  <a:rPr lang="en-US" sz="1200" b="0" i="0">
                    <a:latin typeface="Cambria Math" panose="02040503050406030204" pitchFamily="18" charset="0"/>
                  </a:rPr>
                  <a:t>𝑡_((</a:t>
                </a:r>
                <a:r>
                  <a:rPr lang="en-US" sz="1200" b="0" i="0">
                    <a:latin typeface="Cambria Math" panose="02040503050406030204" pitchFamily="18" charset="0"/>
                    <a:ea typeface="Cambria Math" panose="02040503050406030204" pitchFamily="18" charset="0"/>
                  </a:rPr>
                  <a:t>𝜐) )</a:t>
                </a:r>
                <a:r>
                  <a:rPr lang="en-US" sz="1200" dirty="0"/>
                  <a:t> distribution, the tail probability beyond that is evaluated and doubled for a two-tail test.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To test the simple hypothesis </a:t>
                </a:r>
                <a:r>
                  <a:rPr lang="en-US" sz="1200" i="0">
                    <a:latin typeface="Cambria Math" panose="02040503050406030204" pitchFamily="18" charset="0"/>
                    <a:ea typeface="Cambria Math" panose="02040503050406030204" pitchFamily="18" charset="0"/>
                  </a:rPr>
                  <a:t>𝐻_0: 𝜃=𝜃_0  </a:t>
                </a:r>
                <a:r>
                  <a:rPr lang="en-US" sz="1200" dirty="0"/>
                  <a:t>at 5% significant level, we compare this probability (2</a:t>
                </a:r>
                <a:r>
                  <a:rPr lang="el-GR" sz="1200" dirty="0"/>
                  <a:t>δ</a:t>
                </a:r>
                <a:r>
                  <a:rPr lang="en-US" sz="1200" dirty="0"/>
                  <a:t>) with 0.05. If 2</a:t>
                </a:r>
                <a:r>
                  <a:rPr lang="el-GR" sz="1200" dirty="0"/>
                  <a:t>δ </a:t>
                </a:r>
                <a:r>
                  <a:rPr lang="en-US" sz="1200" dirty="0"/>
                  <a:t>&lt; 0.05, t is significant and the hypothesis that </a:t>
                </a:r>
                <a:r>
                  <a:rPr lang="en-US" sz="1200" i="0">
                    <a:latin typeface="Cambria Math" panose="02040503050406030204" pitchFamily="18" charset="0"/>
                    <a:ea typeface="Cambria Math" panose="02040503050406030204" pitchFamily="18" charset="0"/>
                  </a:rPr>
                  <a:t>𝜃=𝜃_0  </a:t>
                </a:r>
                <a:r>
                  <a:rPr lang="en-US" sz="1200" dirty="0"/>
                  <a:t>is unlikely, and so "rejected," whereas if 2</a:t>
                </a:r>
                <a:r>
                  <a:rPr lang="el-GR" sz="1200" dirty="0"/>
                  <a:t>δ </a:t>
                </a:r>
                <a:r>
                  <a:rPr lang="en-US" sz="1200" dirty="0"/>
                  <a:t>&gt; 0.05, t is nonsignificant and we "do not reject" the hypothesis </a:t>
                </a:r>
                <a:r>
                  <a:rPr lang="en-US" sz="1200" i="0">
                    <a:latin typeface="Cambria Math" panose="02040503050406030204" pitchFamily="18" charset="0"/>
                    <a:ea typeface="Cambria Math" panose="02040503050406030204" pitchFamily="18" charset="0"/>
                  </a:rPr>
                  <a:t>𝜃=𝜃_0</a:t>
                </a:r>
                <a:r>
                  <a:rPr lang="en-US" sz="1200" dirty="0"/>
                  <a:t>. For borderline</a:t>
                </a:r>
                <a:r>
                  <a:rPr lang="en-US" sz="1200" baseline="0" dirty="0"/>
                  <a:t> p-value, </a:t>
                </a:r>
                <a:r>
                  <a:rPr lang="en-US" sz="1200" dirty="0"/>
                  <a:t>2</a:t>
                </a:r>
                <a:r>
                  <a:rPr lang="el-GR" sz="1200" dirty="0"/>
                  <a:t>δ </a:t>
                </a:r>
                <a:r>
                  <a:rPr lang="en-US" sz="1200" dirty="0"/>
                  <a:t>~ 0.05, </a:t>
                </a:r>
                <a:r>
                  <a:rPr lang="en-US" sz="1200" baseline="0" dirty="0"/>
                  <a:t>we usually postpone the decision until more data is gathered. </a:t>
                </a:r>
                <a:endParaRPr lang="en-US" sz="1200" dirty="0"/>
              </a:p>
            </p:txBody>
          </p:sp>
        </mc:Fallback>
      </mc:AlternateContent>
      <p:sp>
        <p:nvSpPr>
          <p:cNvPr id="4" name="Slide Number Placeholder 3"/>
          <p:cNvSpPr>
            <a:spLocks noGrp="1"/>
          </p:cNvSpPr>
          <p:nvPr>
            <p:ph type="sldNum" sz="quarter" idx="10"/>
          </p:nvPr>
        </p:nvSpPr>
        <p:spPr/>
        <p:txBody>
          <a:bodyPr/>
          <a:lstStyle/>
          <a:p>
            <a:fld id="{AB49C82B-4FE9-4026-A671-F42D8142A0B4}" type="slidenum">
              <a:rPr lang="en-US" smtClean="0"/>
              <a:t>45</a:t>
            </a:fld>
            <a:endParaRPr lang="en-US"/>
          </a:p>
        </p:txBody>
      </p:sp>
    </p:spTree>
    <p:extLst>
      <p:ext uri="{BB962C8B-B14F-4D97-AF65-F5344CB8AC3E}">
        <p14:creationId xmlns:p14="http://schemas.microsoft.com/office/powerpoint/2010/main" val="1822820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a:t>In Regression problems we have one or many input variables, and ONE output variable which is REAL-VALUED. The goal is to predict the output using the inputs.</a:t>
            </a:r>
          </a:p>
          <a:p>
            <a:pPr marL="0" indent="0">
              <a:buNone/>
            </a:pPr>
            <a:endParaRPr lang="en-US" baseline="0" dirty="0"/>
          </a:p>
          <a:p>
            <a:pPr marL="0" indent="0">
              <a:buNone/>
            </a:pPr>
            <a:r>
              <a:rPr lang="en-US" baseline="0" dirty="0"/>
              <a:t>In this example, the goal is to predict Electrical Energy output of a power plant using some input variables such as Hourly Temp, etc. The relation between each input variable and output could be linear such as AT, or more complicated such as V</a:t>
            </a:r>
            <a:r>
              <a:rPr lang="en-US" baseline="0" dirty="0">
                <a:solidFill>
                  <a:srgbClr val="FF0000"/>
                </a:solidFill>
              </a:rPr>
              <a:t>. </a:t>
            </a:r>
            <a:endParaRPr lang="en-US" baseline="0" dirty="0"/>
          </a:p>
        </p:txBody>
      </p:sp>
      <p:sp>
        <p:nvSpPr>
          <p:cNvPr id="4" name="Slide Number Placeholder 3"/>
          <p:cNvSpPr>
            <a:spLocks noGrp="1"/>
          </p:cNvSpPr>
          <p:nvPr>
            <p:ph type="sldNum" sz="quarter" idx="10"/>
          </p:nvPr>
        </p:nvSpPr>
        <p:spPr/>
        <p:txBody>
          <a:bodyPr/>
          <a:lstStyle/>
          <a:p>
            <a:fld id="{3C061A47-1F96-4E91-A6A1-2571DEF234C8}" type="slidenum">
              <a:rPr lang="en-US" smtClean="0"/>
              <a:t>5</a:t>
            </a:fld>
            <a:endParaRPr lang="en-US"/>
          </a:p>
        </p:txBody>
      </p:sp>
    </p:spTree>
    <p:extLst>
      <p:ext uri="{BB962C8B-B14F-4D97-AF65-F5344CB8AC3E}">
        <p14:creationId xmlns:p14="http://schemas.microsoft.com/office/powerpoint/2010/main" val="294227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baseline="0" dirty="0"/>
                  <a:t>When the output variable is categorical, the problem is called, Classification. The goal is to find a decision boundary that separates different class categories.</a:t>
                </a:r>
              </a:p>
              <a:p>
                <a:endParaRPr lang="en-US" baseline="0" dirty="0"/>
              </a:p>
              <a:p>
                <a:r>
                  <a:rPr lang="en-US" baseline="0" dirty="0"/>
                  <a:t>In here we have tumor size as input and output is whether the tumor is benign or malignant. Then we have two inputs </a:t>
                </a:r>
                <a14:m>
                  <m:oMath xmlns:m="http://schemas.openxmlformats.org/officeDocument/2006/math">
                    <m:sSub>
                      <m:sSubPr>
                        <m:ctrlPr>
                          <a:rPr lang="en-US" sz="1200" i="1" smtClean="0">
                            <a:solidFill>
                              <a:srgbClr val="0070C0"/>
                            </a:solidFill>
                            <a:latin typeface="Cambria Math" panose="02040503050406030204" pitchFamily="18" charset="0"/>
                          </a:rPr>
                        </m:ctrlPr>
                      </m:sSubPr>
                      <m:e>
                        <m:r>
                          <a:rPr lang="en-US" sz="1200" i="1">
                            <a:solidFill>
                              <a:srgbClr val="0070C0"/>
                            </a:solidFill>
                            <a:latin typeface="Cambria Math" panose="02040503050406030204" pitchFamily="18" charset="0"/>
                          </a:rPr>
                          <m:t>𝑥</m:t>
                        </m:r>
                      </m:e>
                      <m:sub>
                        <m:r>
                          <a:rPr lang="en-US" sz="1200" b="0" i="1" smtClean="0">
                            <a:solidFill>
                              <a:srgbClr val="0070C0"/>
                            </a:solidFill>
                            <a:latin typeface="Cambria Math" panose="02040503050406030204" pitchFamily="18" charset="0"/>
                          </a:rPr>
                          <m:t>1</m:t>
                        </m:r>
                      </m:sub>
                    </m:sSub>
                    <m:r>
                      <a:rPr lang="en-US" sz="1200" b="0" i="1" smtClean="0">
                        <a:solidFill>
                          <a:schemeClr val="tx1"/>
                        </a:solidFill>
                        <a:latin typeface="Cambria Math" panose="02040503050406030204" pitchFamily="18" charset="0"/>
                      </a:rPr>
                      <m:t>,</m:t>
                    </m:r>
                    <m:sSub>
                      <m:sSubPr>
                        <m:ctrlPr>
                          <a:rPr lang="en-US" sz="1200" i="1">
                            <a:solidFill>
                              <a:srgbClr val="0070C0"/>
                            </a:solidFill>
                            <a:latin typeface="Cambria Math" panose="02040503050406030204" pitchFamily="18" charset="0"/>
                          </a:rPr>
                        </m:ctrlPr>
                      </m:sSubPr>
                      <m:e>
                        <m:r>
                          <a:rPr lang="en-US" sz="1200" i="1">
                            <a:solidFill>
                              <a:srgbClr val="0070C0"/>
                            </a:solidFill>
                            <a:latin typeface="Cambria Math" panose="02040503050406030204" pitchFamily="18" charset="0"/>
                          </a:rPr>
                          <m:t>𝑥</m:t>
                        </m:r>
                      </m:e>
                      <m:sub>
                        <m:r>
                          <a:rPr lang="en-US" sz="1200" b="0" i="1" smtClean="0">
                            <a:solidFill>
                              <a:srgbClr val="0070C0"/>
                            </a:solidFill>
                            <a:latin typeface="Cambria Math" panose="02040503050406030204" pitchFamily="18" charset="0"/>
                          </a:rPr>
                          <m:t>2</m:t>
                        </m:r>
                      </m:sub>
                    </m:sSub>
                  </m:oMath>
                </a14:m>
                <a:r>
                  <a:rPr lang="en-US" baseline="0" dirty="0"/>
                  <a:t>, and then we have three inputs </a:t>
                </a:r>
                <a14:m>
                  <m:oMath xmlns:m="http://schemas.openxmlformats.org/officeDocument/2006/math">
                    <m:sSub>
                      <m:sSubPr>
                        <m:ctrlPr>
                          <a:rPr lang="en-US" sz="1200" i="1" smtClean="0">
                            <a:solidFill>
                              <a:srgbClr val="0070C0"/>
                            </a:solidFill>
                            <a:latin typeface="Cambria Math" panose="02040503050406030204" pitchFamily="18" charset="0"/>
                          </a:rPr>
                        </m:ctrlPr>
                      </m:sSubPr>
                      <m:e>
                        <m:r>
                          <a:rPr lang="en-US" sz="1200" i="1">
                            <a:solidFill>
                              <a:srgbClr val="0070C0"/>
                            </a:solidFill>
                            <a:latin typeface="Cambria Math" panose="02040503050406030204" pitchFamily="18" charset="0"/>
                          </a:rPr>
                          <m:t>𝑥</m:t>
                        </m:r>
                      </m:e>
                      <m:sub>
                        <m:r>
                          <a:rPr lang="en-US" sz="1200" b="0" i="1" smtClean="0">
                            <a:solidFill>
                              <a:srgbClr val="0070C0"/>
                            </a:solidFill>
                            <a:latin typeface="Cambria Math" panose="02040503050406030204" pitchFamily="18" charset="0"/>
                          </a:rPr>
                          <m:t>1</m:t>
                        </m:r>
                      </m:sub>
                    </m:sSub>
                    <m:r>
                      <a:rPr lang="en-US" sz="1200" b="0" i="1" smtClean="0">
                        <a:solidFill>
                          <a:schemeClr val="tx1"/>
                        </a:solidFill>
                        <a:latin typeface="Cambria Math" panose="02040503050406030204" pitchFamily="18" charset="0"/>
                      </a:rPr>
                      <m:t>,</m:t>
                    </m:r>
                    <m:sSub>
                      <m:sSubPr>
                        <m:ctrlPr>
                          <a:rPr lang="en-US" sz="1200" i="1">
                            <a:solidFill>
                              <a:srgbClr val="0070C0"/>
                            </a:solidFill>
                            <a:latin typeface="Cambria Math" panose="02040503050406030204" pitchFamily="18" charset="0"/>
                          </a:rPr>
                        </m:ctrlPr>
                      </m:sSubPr>
                      <m:e>
                        <m:r>
                          <a:rPr lang="en-US" sz="1200" i="1">
                            <a:solidFill>
                              <a:srgbClr val="0070C0"/>
                            </a:solidFill>
                            <a:latin typeface="Cambria Math" panose="02040503050406030204" pitchFamily="18" charset="0"/>
                          </a:rPr>
                          <m:t>𝑥</m:t>
                        </m:r>
                      </m:e>
                      <m:sub>
                        <m:r>
                          <a:rPr lang="en-US" sz="1200" b="0" i="1" smtClean="0">
                            <a:solidFill>
                              <a:srgbClr val="0070C0"/>
                            </a:solidFill>
                            <a:latin typeface="Cambria Math" panose="02040503050406030204" pitchFamily="18" charset="0"/>
                          </a:rPr>
                          <m:t>2</m:t>
                        </m:r>
                      </m:sub>
                    </m:sSub>
                    <m:r>
                      <a:rPr lang="en-US" sz="1200" i="1">
                        <a:latin typeface="Cambria Math" panose="02040503050406030204" pitchFamily="18" charset="0"/>
                      </a:rPr>
                      <m:t>,</m:t>
                    </m:r>
                    <m:sSub>
                      <m:sSubPr>
                        <m:ctrlPr>
                          <a:rPr lang="en-US" sz="1200" i="1">
                            <a:solidFill>
                              <a:srgbClr val="0070C0"/>
                            </a:solidFill>
                            <a:latin typeface="Cambria Math" panose="02040503050406030204" pitchFamily="18" charset="0"/>
                          </a:rPr>
                        </m:ctrlPr>
                      </m:sSubPr>
                      <m:e>
                        <m:r>
                          <a:rPr lang="en-US" sz="1200" i="1">
                            <a:solidFill>
                              <a:srgbClr val="0070C0"/>
                            </a:solidFill>
                            <a:latin typeface="Cambria Math" panose="02040503050406030204" pitchFamily="18" charset="0"/>
                          </a:rPr>
                          <m:t>𝑥</m:t>
                        </m:r>
                      </m:e>
                      <m:sub>
                        <m:r>
                          <a:rPr lang="en-US" sz="1200" i="1">
                            <a:solidFill>
                              <a:srgbClr val="0070C0"/>
                            </a:solidFill>
                            <a:latin typeface="Cambria Math" panose="02040503050406030204" pitchFamily="18" charset="0"/>
                          </a:rPr>
                          <m:t>1</m:t>
                        </m:r>
                      </m:sub>
                    </m:sSub>
                    <m:sSub>
                      <m:sSubPr>
                        <m:ctrlPr>
                          <a:rPr lang="en-US" sz="1200" i="1">
                            <a:solidFill>
                              <a:srgbClr val="0070C0"/>
                            </a:solidFill>
                            <a:latin typeface="Cambria Math" panose="02040503050406030204" pitchFamily="18" charset="0"/>
                          </a:rPr>
                        </m:ctrlPr>
                      </m:sSubPr>
                      <m:e>
                        <m:r>
                          <a:rPr lang="en-US" sz="1200" i="1">
                            <a:solidFill>
                              <a:srgbClr val="0070C0"/>
                            </a:solidFill>
                            <a:latin typeface="Cambria Math" panose="02040503050406030204" pitchFamily="18" charset="0"/>
                          </a:rPr>
                          <m:t>𝑥</m:t>
                        </m:r>
                      </m:e>
                      <m:sub>
                        <m:r>
                          <a:rPr lang="en-US" sz="1200" i="1">
                            <a:solidFill>
                              <a:srgbClr val="0070C0"/>
                            </a:solidFill>
                            <a:latin typeface="Cambria Math" panose="02040503050406030204" pitchFamily="18" charset="0"/>
                          </a:rPr>
                          <m:t>2</m:t>
                        </m:r>
                      </m:sub>
                    </m:sSub>
                  </m:oMath>
                </a14:m>
                <a:r>
                  <a:rPr lang="en-US" baseline="0" dirty="0"/>
                  <a:t>. In all three examples, we are trying to find a boundary that separates the two category of benign and malignant tumors. </a:t>
                </a:r>
              </a:p>
            </p:txBody>
          </p:sp>
        </mc:Choice>
        <mc:Fallback xmlns="">
          <p:sp>
            <p:nvSpPr>
              <p:cNvPr id="3" name="Notes Placeholder 2"/>
              <p:cNvSpPr>
                <a:spLocks noGrp="1"/>
              </p:cNvSpPr>
              <p:nvPr>
                <p:ph type="body" idx="1"/>
              </p:nvPr>
            </p:nvSpPr>
            <p:spPr/>
            <p:txBody>
              <a:bodyPr/>
              <a:lstStyle/>
              <a:p>
                <a:r>
                  <a:rPr lang="en-US" baseline="0" dirty="0"/>
                  <a:t>When the output variable is categorical, the problem is called, Classification. The goal is to find a decision boundary that separates different class categories.</a:t>
                </a:r>
              </a:p>
              <a:p>
                <a:endParaRPr lang="en-US" baseline="0" dirty="0"/>
              </a:p>
              <a:p>
                <a:r>
                  <a:rPr lang="en-US" baseline="0" dirty="0"/>
                  <a:t>In here we have tumor size as input and output is whether the tumor is benign or malignant. Then we have two inputs </a:t>
                </a:r>
                <a:r>
                  <a:rPr lang="en-US" sz="1200" i="0">
                    <a:solidFill>
                      <a:srgbClr val="0070C0"/>
                    </a:solidFill>
                    <a:latin typeface="Cambria Math" panose="02040503050406030204" pitchFamily="18" charset="0"/>
                  </a:rPr>
                  <a:t>𝑥_</a:t>
                </a:r>
                <a:r>
                  <a:rPr lang="en-US" sz="1200" b="0" i="0">
                    <a:solidFill>
                      <a:srgbClr val="0070C0"/>
                    </a:solidFill>
                    <a:latin typeface="Cambria Math" panose="02040503050406030204" pitchFamily="18" charset="0"/>
                  </a:rPr>
                  <a:t>1</a:t>
                </a:r>
                <a:r>
                  <a:rPr lang="en-US" sz="1200" b="0" i="0">
                    <a:solidFill>
                      <a:schemeClr val="tx1"/>
                    </a:solidFill>
                    <a:latin typeface="Cambria Math" panose="02040503050406030204" pitchFamily="18" charset="0"/>
                  </a:rPr>
                  <a:t>,</a:t>
                </a:r>
                <a:r>
                  <a:rPr lang="en-US" sz="1200" i="0">
                    <a:solidFill>
                      <a:srgbClr val="0070C0"/>
                    </a:solidFill>
                    <a:latin typeface="Cambria Math" panose="02040503050406030204" pitchFamily="18" charset="0"/>
                  </a:rPr>
                  <a:t>𝑥_</a:t>
                </a:r>
                <a:r>
                  <a:rPr lang="en-US" sz="1200" b="0" i="0">
                    <a:solidFill>
                      <a:srgbClr val="0070C0"/>
                    </a:solidFill>
                    <a:latin typeface="Cambria Math" panose="02040503050406030204" pitchFamily="18" charset="0"/>
                  </a:rPr>
                  <a:t>2</a:t>
                </a:r>
                <a:r>
                  <a:rPr lang="en-US" baseline="0" dirty="0"/>
                  <a:t>, and then we have three inputs </a:t>
                </a:r>
                <a:r>
                  <a:rPr lang="en-US" sz="1200" i="0">
                    <a:solidFill>
                      <a:srgbClr val="0070C0"/>
                    </a:solidFill>
                    <a:latin typeface="Cambria Math" panose="02040503050406030204" pitchFamily="18" charset="0"/>
                  </a:rPr>
                  <a:t>𝑥_</a:t>
                </a:r>
                <a:r>
                  <a:rPr lang="en-US" sz="1200" b="0" i="0">
                    <a:solidFill>
                      <a:srgbClr val="0070C0"/>
                    </a:solidFill>
                    <a:latin typeface="Cambria Math" panose="02040503050406030204" pitchFamily="18" charset="0"/>
                  </a:rPr>
                  <a:t>1</a:t>
                </a:r>
                <a:r>
                  <a:rPr lang="en-US" sz="1200" b="0" i="0">
                    <a:solidFill>
                      <a:schemeClr val="tx1"/>
                    </a:solidFill>
                    <a:latin typeface="Cambria Math" panose="02040503050406030204" pitchFamily="18" charset="0"/>
                  </a:rPr>
                  <a:t>,</a:t>
                </a:r>
                <a:r>
                  <a:rPr lang="en-US" sz="1200" i="0">
                    <a:solidFill>
                      <a:srgbClr val="0070C0"/>
                    </a:solidFill>
                    <a:latin typeface="Cambria Math" panose="02040503050406030204" pitchFamily="18" charset="0"/>
                  </a:rPr>
                  <a:t>𝑥_</a:t>
                </a:r>
                <a:r>
                  <a:rPr lang="en-US" sz="1200" b="0" i="0">
                    <a:solidFill>
                      <a:srgbClr val="0070C0"/>
                    </a:solidFill>
                    <a:latin typeface="Cambria Math" panose="02040503050406030204" pitchFamily="18" charset="0"/>
                  </a:rPr>
                  <a:t>2</a:t>
                </a:r>
                <a:r>
                  <a:rPr lang="en-US" sz="1200" i="0">
                    <a:latin typeface="Cambria Math" panose="02040503050406030204" pitchFamily="18" charset="0"/>
                  </a:rPr>
                  <a:t>,</a:t>
                </a:r>
                <a:r>
                  <a:rPr lang="en-US" sz="1200" i="0">
                    <a:solidFill>
                      <a:srgbClr val="0070C0"/>
                    </a:solidFill>
                    <a:latin typeface="Cambria Math" panose="02040503050406030204" pitchFamily="18" charset="0"/>
                  </a:rPr>
                  <a:t>𝑥_1 𝑥_2</a:t>
                </a:r>
                <a:r>
                  <a:rPr lang="en-US" baseline="0" dirty="0"/>
                  <a:t>. In all three examples, we are trying to find a boundary that separates the two category of benign and malignant tumors. </a:t>
                </a:r>
              </a:p>
            </p:txBody>
          </p:sp>
        </mc:Fallback>
      </mc:AlternateContent>
      <p:sp>
        <p:nvSpPr>
          <p:cNvPr id="4" name="Slide Number Placeholder 3"/>
          <p:cNvSpPr>
            <a:spLocks noGrp="1"/>
          </p:cNvSpPr>
          <p:nvPr>
            <p:ph type="sldNum" sz="quarter" idx="10"/>
          </p:nvPr>
        </p:nvSpPr>
        <p:spPr/>
        <p:txBody>
          <a:bodyPr/>
          <a:lstStyle/>
          <a:p>
            <a:fld id="{3C061A47-1F96-4E91-A6A1-2571DEF234C8}" type="slidenum">
              <a:rPr lang="en-US" smtClean="0"/>
              <a:t>6</a:t>
            </a:fld>
            <a:endParaRPr lang="en-US"/>
          </a:p>
        </p:txBody>
      </p:sp>
    </p:spTree>
    <p:extLst>
      <p:ext uri="{BB962C8B-B14F-4D97-AF65-F5344CB8AC3E}">
        <p14:creationId xmlns:p14="http://schemas.microsoft.com/office/powerpoint/2010/main" val="725545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Unsupervised Learning Algorithms, outputs are unknown, we only have the inputs. The goal is to discover interesting structure in the data, then use this structure to make decisions </a:t>
                </a:r>
              </a:p>
              <a:p>
                <a:endParaRPr lang="en-US" baseline="0"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Outputs are unknown, we don’t even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computer is presented with inputs only </a:t>
                </a:r>
                <a:r>
                  <a:rPr lang="en-US" i="0">
                    <a:latin typeface="Cambria Math" panose="02040503050406030204" pitchFamily="18" charset="0"/>
                  </a:rPr>
                  <a:t>{𝑥_𝑖 }_(𝑖=1)^𝑚</a:t>
                </a:r>
                <a:r>
                  <a:rPr lang="en-US" dirty="0"/>
                  <a:t>, outputs are usually unknown. The goal is to discover interesting structure in the data.  </a:t>
                </a:r>
              </a:p>
              <a:p>
                <a:endParaRPr lang="en-US" baseline="0" dirty="0"/>
              </a:p>
            </p:txBody>
          </p:sp>
        </mc:Fallback>
      </mc:AlternateContent>
      <p:sp>
        <p:nvSpPr>
          <p:cNvPr id="4" name="Slide Number Placeholder 3"/>
          <p:cNvSpPr>
            <a:spLocks noGrp="1"/>
          </p:cNvSpPr>
          <p:nvPr>
            <p:ph type="sldNum" sz="quarter" idx="10"/>
          </p:nvPr>
        </p:nvSpPr>
        <p:spPr/>
        <p:txBody>
          <a:bodyPr/>
          <a:lstStyle/>
          <a:p>
            <a:fld id="{3C061A47-1F96-4E91-A6A1-2571DEF234C8}" type="slidenum">
              <a:rPr lang="en-US" smtClean="0"/>
              <a:t>7</a:t>
            </a:fld>
            <a:endParaRPr lang="en-US"/>
          </a:p>
        </p:txBody>
      </p:sp>
    </p:spTree>
    <p:extLst>
      <p:ext uri="{BB962C8B-B14F-4D97-AF65-F5344CB8AC3E}">
        <p14:creationId xmlns:p14="http://schemas.microsoft.com/office/powerpoint/2010/main" val="2271535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Clustering is one of the important </a:t>
            </a:r>
            <a:r>
              <a:rPr lang="en-US" dirty="0"/>
              <a:t>Unsupervised Learning </a:t>
            </a:r>
            <a:r>
              <a:rPr lang="en-US" baseline="0" dirty="0"/>
              <a:t>algorithms where the goal is to group the data based on some similarity of closeness measure. </a:t>
            </a:r>
          </a:p>
          <a:p>
            <a:endParaRPr lang="en-US" baseline="0" dirty="0"/>
          </a:p>
          <a:p>
            <a:r>
              <a:rPr lang="en-US" baseline="0" dirty="0"/>
              <a:t>This example shows how computer uses some given instructions to cluster inputs into three clusters. Figuring this out is easy to us but to develop techniques and codes for a computer to perform such tasks could be difficult. When we increase the problem space, that is the number of variables, computers find the clusters way faster than we can do</a:t>
            </a:r>
          </a:p>
        </p:txBody>
      </p:sp>
      <p:sp>
        <p:nvSpPr>
          <p:cNvPr id="4" name="Slide Number Placeholder 3"/>
          <p:cNvSpPr>
            <a:spLocks noGrp="1"/>
          </p:cNvSpPr>
          <p:nvPr>
            <p:ph type="sldNum" sz="quarter" idx="10"/>
          </p:nvPr>
        </p:nvSpPr>
        <p:spPr/>
        <p:txBody>
          <a:bodyPr/>
          <a:lstStyle/>
          <a:p>
            <a:fld id="{3C061A47-1F96-4E91-A6A1-2571DEF234C8}" type="slidenum">
              <a:rPr lang="en-US" smtClean="0"/>
              <a:t>8</a:t>
            </a:fld>
            <a:endParaRPr lang="en-US"/>
          </a:p>
        </p:txBody>
      </p:sp>
    </p:spTree>
    <p:extLst>
      <p:ext uri="{BB962C8B-B14F-4D97-AF65-F5344CB8AC3E}">
        <p14:creationId xmlns:p14="http://schemas.microsoft.com/office/powerpoint/2010/main" val="22431307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important class of unsupervised learning algorithms is Dimension Reduction which aims to reduce the number of variables by mixing them together in a linear or non-linear fashion. This process always brings information loss but in many cases, the information loss worth the reduction in problem complexity.</a:t>
            </a:r>
            <a:endParaRPr lang="en-US" baseline="0" dirty="0"/>
          </a:p>
        </p:txBody>
      </p:sp>
      <p:sp>
        <p:nvSpPr>
          <p:cNvPr id="4" name="Slide Number Placeholder 3"/>
          <p:cNvSpPr>
            <a:spLocks noGrp="1"/>
          </p:cNvSpPr>
          <p:nvPr>
            <p:ph type="sldNum" sz="quarter" idx="10"/>
          </p:nvPr>
        </p:nvSpPr>
        <p:spPr/>
        <p:txBody>
          <a:bodyPr/>
          <a:lstStyle/>
          <a:p>
            <a:fld id="{3C061A47-1F96-4E91-A6A1-2571DEF234C8}" type="slidenum">
              <a:rPr lang="en-US" smtClean="0"/>
              <a:t>9</a:t>
            </a:fld>
            <a:endParaRPr lang="en-US"/>
          </a:p>
        </p:txBody>
      </p:sp>
    </p:spTree>
    <p:extLst>
      <p:ext uri="{BB962C8B-B14F-4D97-AF65-F5344CB8AC3E}">
        <p14:creationId xmlns:p14="http://schemas.microsoft.com/office/powerpoint/2010/main" val="1917427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15BF89B-8BCA-4211-ACD3-B610F7337755}" type="datetime1">
              <a:rPr lang="en-US" smtClean="0"/>
              <a:t>7/4/2020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9FA7F-0CA6-42CA-A077-320536EF702B}" type="slidenum">
              <a:rPr lang="en-US" smtClean="0"/>
              <a:t>‹#›</a:t>
            </a:fld>
            <a:endParaRPr lang="en-US"/>
          </a:p>
        </p:txBody>
      </p:sp>
    </p:spTree>
    <p:extLst>
      <p:ext uri="{BB962C8B-B14F-4D97-AF65-F5344CB8AC3E}">
        <p14:creationId xmlns:p14="http://schemas.microsoft.com/office/powerpoint/2010/main" val="2926474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F1F1BB-18C6-4D3D-82E0-BA8430654618}" type="datetime1">
              <a:rPr lang="en-US" smtClean="0"/>
              <a:t>7/4/2020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9FA7F-0CA6-42CA-A077-320536EF702B}" type="slidenum">
              <a:rPr lang="en-US" smtClean="0"/>
              <a:t>‹#›</a:t>
            </a:fld>
            <a:endParaRPr lang="en-US"/>
          </a:p>
        </p:txBody>
      </p:sp>
    </p:spTree>
    <p:extLst>
      <p:ext uri="{BB962C8B-B14F-4D97-AF65-F5344CB8AC3E}">
        <p14:creationId xmlns:p14="http://schemas.microsoft.com/office/powerpoint/2010/main" val="2199878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EC0616-5540-47BC-9C32-ED24344435CE}" type="datetime1">
              <a:rPr lang="en-US" smtClean="0"/>
              <a:t>7/4/2020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9FA7F-0CA6-42CA-A077-320536EF702B}" type="slidenum">
              <a:rPr lang="en-US" smtClean="0"/>
              <a:t>‹#›</a:t>
            </a:fld>
            <a:endParaRPr lang="en-US"/>
          </a:p>
        </p:txBody>
      </p:sp>
    </p:spTree>
    <p:extLst>
      <p:ext uri="{BB962C8B-B14F-4D97-AF65-F5344CB8AC3E}">
        <p14:creationId xmlns:p14="http://schemas.microsoft.com/office/powerpoint/2010/main" val="4283926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009CC81-65E9-4742-9672-4E45489F510D}" type="datetime1">
              <a:rPr lang="en-US" smtClean="0"/>
              <a:t>7/4/2020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9FA7F-0CA6-42CA-A077-320536EF702B}" type="slidenum">
              <a:rPr lang="en-US" smtClean="0"/>
              <a:t>‹#›</a:t>
            </a:fld>
            <a:endParaRPr lang="en-US"/>
          </a:p>
        </p:txBody>
      </p:sp>
    </p:spTree>
    <p:extLst>
      <p:ext uri="{BB962C8B-B14F-4D97-AF65-F5344CB8AC3E}">
        <p14:creationId xmlns:p14="http://schemas.microsoft.com/office/powerpoint/2010/main" val="3389429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4A753FB-FB3E-409D-95FF-F4B00599611A}" type="datetime1">
              <a:rPr lang="en-US" smtClean="0"/>
              <a:t>7/4/2020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C9FA7F-0CA6-42CA-A077-320536EF702B}" type="slidenum">
              <a:rPr lang="en-US" smtClean="0"/>
              <a:t>‹#›</a:t>
            </a:fld>
            <a:endParaRPr lang="en-US"/>
          </a:p>
        </p:txBody>
      </p:sp>
    </p:spTree>
    <p:extLst>
      <p:ext uri="{BB962C8B-B14F-4D97-AF65-F5344CB8AC3E}">
        <p14:creationId xmlns:p14="http://schemas.microsoft.com/office/powerpoint/2010/main" val="4041266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CE6C14-D1E5-48F7-B7A8-285E823604D9}" type="datetime1">
              <a:rPr lang="en-US" smtClean="0"/>
              <a:t>7/4/2020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C9FA7F-0CA6-42CA-A077-320536EF702B}" type="slidenum">
              <a:rPr lang="en-US" smtClean="0"/>
              <a:t>‹#›</a:t>
            </a:fld>
            <a:endParaRPr lang="en-US"/>
          </a:p>
        </p:txBody>
      </p:sp>
    </p:spTree>
    <p:extLst>
      <p:ext uri="{BB962C8B-B14F-4D97-AF65-F5344CB8AC3E}">
        <p14:creationId xmlns:p14="http://schemas.microsoft.com/office/powerpoint/2010/main" val="2768441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A00DC17-8F8C-4373-A4BF-C89A2BC4CEBA}" type="datetime1">
              <a:rPr lang="en-US" smtClean="0"/>
              <a:t>7/4/2020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C9FA7F-0CA6-42CA-A077-320536EF702B}" type="slidenum">
              <a:rPr lang="en-US" smtClean="0"/>
              <a:t>‹#›</a:t>
            </a:fld>
            <a:endParaRPr lang="en-US"/>
          </a:p>
        </p:txBody>
      </p:sp>
    </p:spTree>
    <p:extLst>
      <p:ext uri="{BB962C8B-B14F-4D97-AF65-F5344CB8AC3E}">
        <p14:creationId xmlns:p14="http://schemas.microsoft.com/office/powerpoint/2010/main" val="3942041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F39116-D1D1-4F66-8FD1-05E16108D78C}" type="datetime1">
              <a:rPr lang="en-US" smtClean="0"/>
              <a:t>7/4/2020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C9FA7F-0CA6-42CA-A077-320536EF702B}" type="slidenum">
              <a:rPr lang="en-US" smtClean="0"/>
              <a:t>‹#›</a:t>
            </a:fld>
            <a:endParaRPr lang="en-US"/>
          </a:p>
        </p:txBody>
      </p:sp>
    </p:spTree>
    <p:extLst>
      <p:ext uri="{BB962C8B-B14F-4D97-AF65-F5344CB8AC3E}">
        <p14:creationId xmlns:p14="http://schemas.microsoft.com/office/powerpoint/2010/main" val="2591509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F25669-D5B4-49D8-9412-8E79523B110A}" type="datetime1">
              <a:rPr lang="en-US" smtClean="0"/>
              <a:t>7/4/2020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C9FA7F-0CA6-42CA-A077-320536EF702B}" type="slidenum">
              <a:rPr lang="en-US" smtClean="0"/>
              <a:t>‹#›</a:t>
            </a:fld>
            <a:endParaRPr lang="en-US"/>
          </a:p>
        </p:txBody>
      </p:sp>
    </p:spTree>
    <p:extLst>
      <p:ext uri="{BB962C8B-B14F-4D97-AF65-F5344CB8AC3E}">
        <p14:creationId xmlns:p14="http://schemas.microsoft.com/office/powerpoint/2010/main" val="3235003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4F0ECC-4EAF-421F-AE06-79BAB61A5E3A}" type="datetime1">
              <a:rPr lang="en-US" smtClean="0"/>
              <a:t>7/4/2020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C9FA7F-0CA6-42CA-A077-320536EF702B}" type="slidenum">
              <a:rPr lang="en-US" smtClean="0"/>
              <a:t>‹#›</a:t>
            </a:fld>
            <a:endParaRPr lang="en-US"/>
          </a:p>
        </p:txBody>
      </p:sp>
    </p:spTree>
    <p:extLst>
      <p:ext uri="{BB962C8B-B14F-4D97-AF65-F5344CB8AC3E}">
        <p14:creationId xmlns:p14="http://schemas.microsoft.com/office/powerpoint/2010/main" val="825057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A512DB6-094E-46D4-91DB-93A8E461601A}" type="datetime1">
              <a:rPr lang="en-US" smtClean="0"/>
              <a:t>7/4/2020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C9FA7F-0CA6-42CA-A077-320536EF702B}" type="slidenum">
              <a:rPr lang="en-US" smtClean="0"/>
              <a:t>‹#›</a:t>
            </a:fld>
            <a:endParaRPr lang="en-US"/>
          </a:p>
        </p:txBody>
      </p:sp>
    </p:spTree>
    <p:extLst>
      <p:ext uri="{BB962C8B-B14F-4D97-AF65-F5344CB8AC3E}">
        <p14:creationId xmlns:p14="http://schemas.microsoft.com/office/powerpoint/2010/main" val="3753039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7D58E3-E49C-4F7E-A9CC-F124A44FF2B3}" type="datetime1">
              <a:rPr lang="en-US" smtClean="0"/>
              <a:t>7/4/2020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C9FA7F-0CA6-42CA-A077-320536EF702B}" type="slidenum">
              <a:rPr lang="en-US" smtClean="0"/>
              <a:t>‹#›</a:t>
            </a:fld>
            <a:endParaRPr lang="en-US"/>
          </a:p>
        </p:txBody>
      </p:sp>
    </p:spTree>
    <p:extLst>
      <p:ext uri="{BB962C8B-B14F-4D97-AF65-F5344CB8AC3E}">
        <p14:creationId xmlns:p14="http://schemas.microsoft.com/office/powerpoint/2010/main" val="4773176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playground.tensorflow.org/#activation=sigmoid&amp;batchSize=10&amp;dataset=xor&amp;regDataset=reg-plane&amp;learningRate=0.03&amp;regularizationRate=0&amp;noise=0&amp;networkShape=4,2&amp;seed=0.65224&amp;showTestData=false&amp;discretize=false&amp;percTrainData=50&amp;x=true&amp;y=true&amp;xTimesY=false&amp;xSquared=true&amp;ySquared=true&amp;cosX=false&amp;sinX=false&amp;cosY=false&amp;sinY=false&amp;collectStats=false&amp;problem=classification&amp;initZero=false&amp;hideText=false" TargetMode="Externa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6.png"/><Relationship Id="rId7"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hyperlink" Target="mailto:A.Saghafi@USciences.edu" TargetMode="External"/><Relationship Id="rId7"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png"/><Relationship Id="rId4" Type="http://schemas.openxmlformats.org/officeDocument/2006/relationships/image" Target="../media/image36.jpeg"/><Relationship Id="rId9" Type="http://schemas.openxmlformats.org/officeDocument/2006/relationships/image" Target="../media/image4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2.jfi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5.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NULL"/><Relationship Id="rId4" Type="http://schemas.openxmlformats.org/officeDocument/2006/relationships/image" Target="NULL"/></Relationships>
</file>

<file path=ppt/slides/_rels/slide2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notesSlide" Target="../notesSlides/notesSlide25.xml"/><Relationship Id="rId7" Type="http://schemas.openxmlformats.org/officeDocument/2006/relationships/image" Target="NULL"/><Relationship Id="rId12" Type="http://schemas.openxmlformats.org/officeDocument/2006/relationships/image" Target="../media/image57.gi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4.png"/><Relationship Id="rId11" Type="http://schemas.openxmlformats.org/officeDocument/2006/relationships/image" Target="../media/image56.gif"/><Relationship Id="rId5" Type="http://schemas.openxmlformats.org/officeDocument/2006/relationships/oleObject" Target="../embeddings/oleObject1.bin"/><Relationship Id="rId10" Type="http://schemas.openxmlformats.org/officeDocument/2006/relationships/image" Target="NULL"/><Relationship Id="rId4" Type="http://schemas.openxmlformats.org/officeDocument/2006/relationships/image" Target="../media/image55.png"/><Relationship Id="rId9" Type="http://schemas.openxmlformats.org/officeDocument/2006/relationships/image" Target="NULL"/></Relationships>
</file>

<file path=ppt/slides/_rels/slide2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NULL"/><Relationship Id="rId7" Type="http://schemas.openxmlformats.org/officeDocument/2006/relationships/image" Target="../media/image60.sv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NULL"/><Relationship Id="rId4" Type="http://schemas.openxmlformats.org/officeDocument/2006/relationships/image" Target="../media/image58.png"/><Relationship Id="rId9" Type="http://schemas.openxmlformats.org/officeDocument/2006/relationships/image" Target="../media/image63.sv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NULL"/></Relationships>
</file>

<file path=ppt/slides/_rels/slide28.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NULL"/><Relationship Id="rId7"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media/image68.png"/><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3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00.png"/></Relationships>
</file>

<file path=ppt/slides/_rels/slide36.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701.png"/></Relationships>
</file>

<file path=ppt/slides/_rels/slide3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3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1.png"/><Relationship Id="rId4" Type="http://schemas.openxmlformats.org/officeDocument/2006/relationships/image" Target="../media/image121.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1.png"/><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42.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630.png"/><Relationship Id="rId7" Type="http://schemas.openxmlformats.org/officeDocument/2006/relationships/image" Target="../media/image10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00.png"/><Relationship Id="rId4" Type="http://schemas.openxmlformats.org/officeDocument/2006/relationships/image" Target="../media/image710.png"/></Relationships>
</file>

<file path=ppt/slides/_rels/slide43.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170.png"/><Relationship Id="rId3" Type="http://schemas.openxmlformats.org/officeDocument/2006/relationships/image" Target="../media/image110.png"/><Relationship Id="rId7" Type="http://schemas.openxmlformats.org/officeDocument/2006/relationships/image" Target="../media/image120.png"/><Relationship Id="rId12" Type="http://schemas.openxmlformats.org/officeDocument/2006/relationships/image" Target="../media/image86.png"/><Relationship Id="rId17" Type="http://schemas.openxmlformats.org/officeDocument/2006/relationships/image" Target="../media/image210.png"/><Relationship Id="rId2" Type="http://schemas.openxmlformats.org/officeDocument/2006/relationships/notesSlide" Target="../notesSlides/notesSlide43.xml"/><Relationship Id="rId16" Type="http://schemas.openxmlformats.org/officeDocument/2006/relationships/image" Target="../media/image200.png"/><Relationship Id="rId1" Type="http://schemas.openxmlformats.org/officeDocument/2006/relationships/slideLayout" Target="../slideLayouts/slideLayout2.xml"/><Relationship Id="rId6" Type="http://schemas.openxmlformats.org/officeDocument/2006/relationships/image" Target="../media/image400.png"/><Relationship Id="rId11" Type="http://schemas.openxmlformats.org/officeDocument/2006/relationships/image" Target="../media/image84.png"/><Relationship Id="rId15" Type="http://schemas.openxmlformats.org/officeDocument/2006/relationships/image" Target="../media/image190.png"/><Relationship Id="rId10" Type="http://schemas.openxmlformats.org/officeDocument/2006/relationships/image" Target="../media/image78.jpeg"/><Relationship Id="rId4" Type="http://schemas.openxmlformats.org/officeDocument/2006/relationships/image" Target="../media/image82.png"/><Relationship Id="rId9" Type="http://schemas.openxmlformats.org/officeDocument/2006/relationships/image" Target="../media/image700.png"/><Relationship Id="rId14" Type="http://schemas.openxmlformats.org/officeDocument/2006/relationships/image" Target="../media/image180.png"/></Relationships>
</file>

<file path=ppt/slides/_rels/slide4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7.jp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image" Target="../media/image12.png"/><Relationship Id="rId7" Type="http://schemas.openxmlformats.org/officeDocument/2006/relationships/image" Target="../media/image13.png"/><Relationship Id="rId12"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customXml" Target="../ink/ink2.xml"/><Relationship Id="rId5" Type="http://schemas.openxmlformats.org/officeDocument/2006/relationships/image" Target="../media/image260.png"/><Relationship Id="rId10" Type="http://schemas.openxmlformats.org/officeDocument/2006/relationships/image" Target="../media/image29.png"/><Relationship Id="rId4" Type="http://schemas.openxmlformats.org/officeDocument/2006/relationships/image" Target="../media/image230.png"/><Relationship Id="rId9" Type="http://schemas.openxmlformats.org/officeDocument/2006/relationships/customXml" Target="../ink/ink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14.gif"/></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DEE4F-EB8A-4BCF-B121-EF9A04ADA177}"/>
              </a:ext>
            </a:extLst>
          </p:cNvPr>
          <p:cNvSpPr>
            <a:spLocks noGrp="1"/>
          </p:cNvSpPr>
          <p:nvPr>
            <p:ph type="ctrTitle"/>
          </p:nvPr>
        </p:nvSpPr>
        <p:spPr/>
        <p:txBody>
          <a:bodyPr/>
          <a:lstStyle/>
          <a:p>
            <a:r>
              <a:rPr lang="en-US" dirty="0">
                <a:solidFill>
                  <a:srgbClr val="990033"/>
                </a:solidFill>
              </a:rPr>
              <a:t>Introduction</a:t>
            </a:r>
          </a:p>
        </p:txBody>
      </p:sp>
      <p:sp>
        <p:nvSpPr>
          <p:cNvPr id="3" name="Subtitle 2">
            <a:extLst>
              <a:ext uri="{FF2B5EF4-FFF2-40B4-BE49-F238E27FC236}">
                <a16:creationId xmlns:a16="http://schemas.microsoft.com/office/drawing/2014/main" id="{4E62CB90-CAAC-4429-B7EE-C2E77E9EE1D0}"/>
              </a:ext>
            </a:extLst>
          </p:cNvPr>
          <p:cNvSpPr>
            <a:spLocks noGrp="1"/>
          </p:cNvSpPr>
          <p:nvPr>
            <p:ph type="subTitle" idx="1"/>
          </p:nvPr>
        </p:nvSpPr>
        <p:spPr/>
        <p:txBody>
          <a:bodyPr>
            <a:normAutofit/>
          </a:bodyPr>
          <a:lstStyle/>
          <a:p>
            <a:r>
              <a:rPr lang="en-US" sz="3600" dirty="0">
                <a:solidFill>
                  <a:schemeClr val="bg2">
                    <a:lumMod val="50000"/>
                  </a:schemeClr>
                </a:solidFill>
              </a:rPr>
              <a:t>What (TH) is Machine Learning? </a:t>
            </a:r>
          </a:p>
        </p:txBody>
      </p:sp>
      <p:sp>
        <p:nvSpPr>
          <p:cNvPr id="4" name="TextBox 3">
            <a:extLst>
              <a:ext uri="{FF2B5EF4-FFF2-40B4-BE49-F238E27FC236}">
                <a16:creationId xmlns:a16="http://schemas.microsoft.com/office/drawing/2014/main" id="{7B61B846-6DA5-410D-A7A4-79819ED6816C}"/>
              </a:ext>
            </a:extLst>
          </p:cNvPr>
          <p:cNvSpPr txBox="1"/>
          <p:nvPr/>
        </p:nvSpPr>
        <p:spPr>
          <a:xfrm>
            <a:off x="8839725" y="5735637"/>
            <a:ext cx="3071225" cy="923330"/>
          </a:xfrm>
          <a:prstGeom prst="rect">
            <a:avLst/>
          </a:prstGeom>
          <a:noFill/>
        </p:spPr>
        <p:txBody>
          <a:bodyPr wrap="none" rtlCol="0">
            <a:spAutoFit/>
          </a:bodyPr>
          <a:lstStyle/>
          <a:p>
            <a:pPr algn="ctr"/>
            <a:r>
              <a:rPr lang="en-US" dirty="0"/>
              <a:t>Dr. Abolfazl Saghafi</a:t>
            </a:r>
          </a:p>
          <a:p>
            <a:pPr algn="ctr"/>
            <a:r>
              <a:rPr lang="en-US" dirty="0"/>
              <a:t>Assistant Professor of Statistics</a:t>
            </a:r>
          </a:p>
          <a:p>
            <a:pPr algn="ctr"/>
            <a:r>
              <a:rPr lang="en-US" dirty="0"/>
              <a:t>Data Science Program Director</a:t>
            </a:r>
          </a:p>
        </p:txBody>
      </p:sp>
      <p:pic>
        <p:nvPicPr>
          <p:cNvPr id="5" name="Picture 4">
            <a:extLst>
              <a:ext uri="{FF2B5EF4-FFF2-40B4-BE49-F238E27FC236}">
                <a16:creationId xmlns:a16="http://schemas.microsoft.com/office/drawing/2014/main" id="{75961C00-1B9D-476A-96E7-BE23B75F59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550" y="344364"/>
            <a:ext cx="2956566" cy="1371848"/>
          </a:xfrm>
          <a:prstGeom prst="rect">
            <a:avLst/>
          </a:prstGeom>
        </p:spPr>
      </p:pic>
    </p:spTree>
    <p:extLst>
      <p:ext uri="{BB962C8B-B14F-4D97-AF65-F5344CB8AC3E}">
        <p14:creationId xmlns:p14="http://schemas.microsoft.com/office/powerpoint/2010/main" val="3166930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p:txBody>
          <a:bodyPr/>
          <a:lstStyle/>
          <a:p>
            <a:fld id="{1CC9FA7F-0CA6-42CA-A077-320536EF702B}" type="slidenum">
              <a:rPr lang="en-US" smtClean="0"/>
              <a:t>10</a:t>
            </a:fld>
            <a:endParaRPr lang="en-US"/>
          </a:p>
        </p:txBody>
      </p:sp>
      <p:sp>
        <p:nvSpPr>
          <p:cNvPr id="9" name="Title 8">
            <a:extLst>
              <a:ext uri="{FF2B5EF4-FFF2-40B4-BE49-F238E27FC236}">
                <a16:creationId xmlns:a16="http://schemas.microsoft.com/office/drawing/2014/main" id="{1DD165D4-3BFC-4D7B-B8BE-773E71F84BD1}"/>
              </a:ext>
            </a:extLst>
          </p:cNvPr>
          <p:cNvSpPr>
            <a:spLocks noGrp="1"/>
          </p:cNvSpPr>
          <p:nvPr>
            <p:ph type="title"/>
          </p:nvPr>
        </p:nvSpPr>
        <p:spPr/>
        <p:txBody>
          <a:bodyPr>
            <a:normAutofit/>
          </a:bodyPr>
          <a:lstStyle/>
          <a:p>
            <a:r>
              <a:rPr lang="en-US" sz="3600" dirty="0">
                <a:solidFill>
                  <a:srgbClr val="990033"/>
                </a:solidFill>
              </a:rPr>
              <a:t>Reinforcement Learning</a:t>
            </a:r>
          </a:p>
        </p:txBody>
      </p:sp>
      <p:pic>
        <p:nvPicPr>
          <p:cNvPr id="4" name="Picture 3">
            <a:extLst>
              <a:ext uri="{FF2B5EF4-FFF2-40B4-BE49-F238E27FC236}">
                <a16:creationId xmlns:a16="http://schemas.microsoft.com/office/drawing/2014/main" id="{FD1832A9-0AD8-483A-8EFA-44ECCCCD52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3988" y="365125"/>
            <a:ext cx="4502719" cy="2222680"/>
          </a:xfrm>
          <a:prstGeom prst="rect">
            <a:avLst/>
          </a:prstGeom>
        </p:spPr>
      </p:pic>
      <p:sp>
        <p:nvSpPr>
          <p:cNvPr id="5" name="Rectangle 4">
            <a:extLst>
              <a:ext uri="{FF2B5EF4-FFF2-40B4-BE49-F238E27FC236}">
                <a16:creationId xmlns:a16="http://schemas.microsoft.com/office/drawing/2014/main" id="{7CED5880-B638-4CF1-B281-9F2B41F9E90A}"/>
              </a:ext>
            </a:extLst>
          </p:cNvPr>
          <p:cNvSpPr/>
          <p:nvPr/>
        </p:nvSpPr>
        <p:spPr>
          <a:xfrm>
            <a:off x="7869475" y="3276404"/>
            <a:ext cx="4005199" cy="2246769"/>
          </a:xfrm>
          <a:prstGeom prst="rect">
            <a:avLst/>
          </a:prstGeom>
        </p:spPr>
        <p:txBody>
          <a:bodyPr wrap="square">
            <a:spAutoFit/>
          </a:bodyPr>
          <a:lstStyle/>
          <a:p>
            <a:r>
              <a:rPr lang="en-US" sz="2800" dirty="0"/>
              <a:t>The program is provided feedback in terms of rewards and punishments as it navigates its problem space [4].</a:t>
            </a:r>
          </a:p>
        </p:txBody>
      </p:sp>
      <p:pic>
        <p:nvPicPr>
          <p:cNvPr id="6" name="DQN Breakout">
            <a:hlinkClick r:id="" action="ppaction://media"/>
            <a:extLst>
              <a:ext uri="{FF2B5EF4-FFF2-40B4-BE49-F238E27FC236}">
                <a16:creationId xmlns:a16="http://schemas.microsoft.com/office/drawing/2014/main" id="{F8BBA8AD-2584-4B80-97C3-C8E3AD4FB4A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8200" y="1603006"/>
            <a:ext cx="6220882" cy="4665662"/>
          </a:xfrm>
          <a:prstGeom prst="rect">
            <a:avLst/>
          </a:prstGeom>
        </p:spPr>
      </p:pic>
    </p:spTree>
    <p:extLst>
      <p:ext uri="{BB962C8B-B14F-4D97-AF65-F5344CB8AC3E}">
        <p14:creationId xmlns:p14="http://schemas.microsoft.com/office/powerpoint/2010/main" val="2410083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2AE32C4-EDE7-4F84-A9D7-4D39C07E2DE7}"/>
              </a:ext>
            </a:extLst>
          </p:cNvPr>
          <p:cNvSpPr>
            <a:spLocks noGrp="1"/>
          </p:cNvSpPr>
          <p:nvPr>
            <p:ph type="sldNum" sz="quarter" idx="12"/>
          </p:nvPr>
        </p:nvSpPr>
        <p:spPr/>
        <p:txBody>
          <a:bodyPr/>
          <a:lstStyle/>
          <a:p>
            <a:fld id="{1CC9FA7F-0CA6-42CA-A077-320536EF702B}" type="slidenum">
              <a:rPr lang="en-US" smtClean="0"/>
              <a:t>11</a:t>
            </a:fld>
            <a:endParaRPr lang="en-US"/>
          </a:p>
        </p:txBody>
      </p:sp>
      <p:pic>
        <p:nvPicPr>
          <p:cNvPr id="6" name="Picture 5">
            <a:extLst>
              <a:ext uri="{FF2B5EF4-FFF2-40B4-BE49-F238E27FC236}">
                <a16:creationId xmlns:a16="http://schemas.microsoft.com/office/drawing/2014/main" id="{6CD74138-D753-4846-9021-F8D054376D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270" y="0"/>
            <a:ext cx="10733460" cy="6858000"/>
          </a:xfrm>
          <a:prstGeom prst="rect">
            <a:avLst/>
          </a:prstGeom>
        </p:spPr>
      </p:pic>
      <p:sp>
        <p:nvSpPr>
          <p:cNvPr id="7" name="Rectangle 6">
            <a:extLst>
              <a:ext uri="{FF2B5EF4-FFF2-40B4-BE49-F238E27FC236}">
                <a16:creationId xmlns:a16="http://schemas.microsoft.com/office/drawing/2014/main" id="{47A26597-19A5-4BB6-8DE8-6584A9E37815}"/>
              </a:ext>
            </a:extLst>
          </p:cNvPr>
          <p:cNvSpPr/>
          <p:nvPr/>
        </p:nvSpPr>
        <p:spPr>
          <a:xfrm>
            <a:off x="464614" y="386834"/>
            <a:ext cx="529312" cy="461665"/>
          </a:xfrm>
          <a:prstGeom prst="rect">
            <a:avLst/>
          </a:prstGeom>
        </p:spPr>
        <p:txBody>
          <a:bodyPr wrap="none">
            <a:spAutoFit/>
          </a:bodyPr>
          <a:lstStyle/>
          <a:p>
            <a:r>
              <a:rPr lang="en-US" sz="2400" dirty="0"/>
              <a:t>[5]</a:t>
            </a:r>
          </a:p>
        </p:txBody>
      </p:sp>
    </p:spTree>
    <p:extLst>
      <p:ext uri="{BB962C8B-B14F-4D97-AF65-F5344CB8AC3E}">
        <p14:creationId xmlns:p14="http://schemas.microsoft.com/office/powerpoint/2010/main" val="2407879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990033"/>
                </a:solidFill>
              </a:rPr>
              <a:t>Deep Learning</a:t>
            </a:r>
          </a:p>
        </p:txBody>
      </p:sp>
      <p:sp>
        <p:nvSpPr>
          <p:cNvPr id="29" name="Slide Number Placeholder 28"/>
          <p:cNvSpPr>
            <a:spLocks noGrp="1"/>
          </p:cNvSpPr>
          <p:nvPr>
            <p:ph type="sldNum" sz="quarter" idx="12"/>
          </p:nvPr>
        </p:nvSpPr>
        <p:spPr/>
        <p:txBody>
          <a:bodyPr/>
          <a:lstStyle/>
          <a:p>
            <a:fld id="{1CC9FA7F-0CA6-42CA-A077-320536EF702B}" type="slidenum">
              <a:rPr lang="en-US" smtClean="0"/>
              <a:t>12</a:t>
            </a:fld>
            <a:endParaRPr lang="en-US"/>
          </a:p>
        </p:txBody>
      </p:sp>
      <p:sp>
        <p:nvSpPr>
          <p:cNvPr id="22" name="Content Placeholder 2">
            <a:extLst>
              <a:ext uri="{FF2B5EF4-FFF2-40B4-BE49-F238E27FC236}">
                <a16:creationId xmlns:a16="http://schemas.microsoft.com/office/drawing/2014/main" id="{1DFDE5BF-ECA1-4CE6-A251-F9A9EE6F084A}"/>
              </a:ext>
            </a:extLst>
          </p:cNvPr>
          <p:cNvSpPr txBox="1">
            <a:spLocks/>
          </p:cNvSpPr>
          <p:nvPr/>
        </p:nvSpPr>
        <p:spPr>
          <a:xfrm>
            <a:off x="838200" y="1542198"/>
            <a:ext cx="7015698" cy="13101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A Neural Network with many hidden layers and connections between the units, creating complex structures.</a:t>
            </a:r>
          </a:p>
        </p:txBody>
      </p:sp>
      <p:pic>
        <p:nvPicPr>
          <p:cNvPr id="4" name="Picture 3">
            <a:extLst>
              <a:ext uri="{FF2B5EF4-FFF2-40B4-BE49-F238E27FC236}">
                <a16:creationId xmlns:a16="http://schemas.microsoft.com/office/drawing/2014/main" id="{BB70D435-E326-477B-9A75-EBC3D70CC4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374" y="2902952"/>
            <a:ext cx="6931551" cy="3453398"/>
          </a:xfrm>
          <a:prstGeom prst="rect">
            <a:avLst/>
          </a:prstGeom>
        </p:spPr>
      </p:pic>
      <p:sp>
        <p:nvSpPr>
          <p:cNvPr id="3" name="Rectangle 2">
            <a:extLst>
              <a:ext uri="{FF2B5EF4-FFF2-40B4-BE49-F238E27FC236}">
                <a16:creationId xmlns:a16="http://schemas.microsoft.com/office/drawing/2014/main" id="{20DE8584-0FED-4E06-B66A-4BB0F06F22CE}"/>
              </a:ext>
            </a:extLst>
          </p:cNvPr>
          <p:cNvSpPr/>
          <p:nvPr/>
        </p:nvSpPr>
        <p:spPr>
          <a:xfrm>
            <a:off x="2054203" y="6406920"/>
            <a:ext cx="3740191" cy="369332"/>
          </a:xfrm>
          <a:prstGeom prst="rect">
            <a:avLst/>
          </a:prstGeom>
        </p:spPr>
        <p:txBody>
          <a:bodyPr wrap="none">
            <a:spAutoFit/>
          </a:bodyPr>
          <a:lstStyle/>
          <a:p>
            <a:r>
              <a:rPr lang="en-US" dirty="0"/>
              <a:t>http://demo.caffe.berkeleyvision.org/</a:t>
            </a:r>
          </a:p>
        </p:txBody>
      </p:sp>
      <p:pic>
        <p:nvPicPr>
          <p:cNvPr id="8" name="Picture 7">
            <a:extLst>
              <a:ext uri="{FF2B5EF4-FFF2-40B4-BE49-F238E27FC236}">
                <a16:creationId xmlns:a16="http://schemas.microsoft.com/office/drawing/2014/main" id="{1A450510-06AB-44B1-BCF0-4D82C5E040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3898" y="1336122"/>
            <a:ext cx="4077431" cy="1791598"/>
          </a:xfrm>
          <a:prstGeom prst="rect">
            <a:avLst/>
          </a:prstGeom>
        </p:spPr>
      </p:pic>
      <p:pic>
        <p:nvPicPr>
          <p:cNvPr id="9" name="Picture 8">
            <a:extLst>
              <a:ext uri="{FF2B5EF4-FFF2-40B4-BE49-F238E27FC236}">
                <a16:creationId xmlns:a16="http://schemas.microsoft.com/office/drawing/2014/main" id="{825F764A-ADA8-46B1-ADDF-12228A1E88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7445" y="3320142"/>
            <a:ext cx="3497010" cy="3333406"/>
          </a:xfrm>
          <a:prstGeom prst="rect">
            <a:avLst/>
          </a:prstGeom>
        </p:spPr>
      </p:pic>
      <p:sp>
        <p:nvSpPr>
          <p:cNvPr id="10" name="Rectangle 9">
            <a:extLst>
              <a:ext uri="{FF2B5EF4-FFF2-40B4-BE49-F238E27FC236}">
                <a16:creationId xmlns:a16="http://schemas.microsoft.com/office/drawing/2014/main" id="{73DDE05C-136F-4B08-80AD-0EF3A33FD6BA}"/>
              </a:ext>
            </a:extLst>
          </p:cNvPr>
          <p:cNvSpPr/>
          <p:nvPr/>
        </p:nvSpPr>
        <p:spPr>
          <a:xfrm>
            <a:off x="9924197" y="102984"/>
            <a:ext cx="2267803" cy="524282"/>
          </a:xfrm>
          <a:prstGeom prst="rect">
            <a:avLst/>
          </a:prstGeom>
        </p:spPr>
        <p:txBody>
          <a:bodyPr wrap="square">
            <a:spAutoFit/>
          </a:bodyPr>
          <a:lstStyle/>
          <a:p>
            <a:r>
              <a:rPr lang="en-US" sz="2800" b="1" dirty="0">
                <a:hlinkClick r:id="rId6"/>
              </a:rPr>
              <a:t>Live Example</a:t>
            </a:r>
            <a:endParaRPr lang="en-US" sz="2800" b="1" dirty="0"/>
          </a:p>
        </p:txBody>
      </p:sp>
    </p:spTree>
    <p:extLst>
      <p:ext uri="{BB962C8B-B14F-4D97-AF65-F5344CB8AC3E}">
        <p14:creationId xmlns:p14="http://schemas.microsoft.com/office/powerpoint/2010/main" val="174093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DF5A46-40ED-4AE1-86E9-441BF3384B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2192" y="2497646"/>
            <a:ext cx="3233142" cy="2204743"/>
          </a:xfrm>
          <a:prstGeom prst="rect">
            <a:avLst/>
          </a:prstGeom>
        </p:spPr>
      </p:pic>
      <p:pic>
        <p:nvPicPr>
          <p:cNvPr id="6" name="Picture 5">
            <a:extLst>
              <a:ext uri="{FF2B5EF4-FFF2-40B4-BE49-F238E27FC236}">
                <a16:creationId xmlns:a16="http://schemas.microsoft.com/office/drawing/2014/main" id="{9B209A30-F360-4F41-8ADE-A129F0F4F0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568" y="165242"/>
            <a:ext cx="3010009" cy="2263165"/>
          </a:xfrm>
          <a:prstGeom prst="rect">
            <a:avLst/>
          </a:prstGeom>
        </p:spPr>
      </p:pic>
      <p:pic>
        <p:nvPicPr>
          <p:cNvPr id="8" name="Picture 7">
            <a:extLst>
              <a:ext uri="{FF2B5EF4-FFF2-40B4-BE49-F238E27FC236}">
                <a16:creationId xmlns:a16="http://schemas.microsoft.com/office/drawing/2014/main" id="{1D5623F0-3C73-4708-9B8C-0FC929BCC4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7443" y="4826382"/>
            <a:ext cx="3236933" cy="1870017"/>
          </a:xfrm>
          <a:prstGeom prst="rect">
            <a:avLst/>
          </a:prstGeom>
        </p:spPr>
      </p:pic>
      <p:pic>
        <p:nvPicPr>
          <p:cNvPr id="12" name="Picture 11">
            <a:extLst>
              <a:ext uri="{FF2B5EF4-FFF2-40B4-BE49-F238E27FC236}">
                <a16:creationId xmlns:a16="http://schemas.microsoft.com/office/drawing/2014/main" id="{F1D1738D-E5BC-42B8-A7CD-AA6DC8B846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2474" y="165242"/>
            <a:ext cx="6959958" cy="4661140"/>
          </a:xfrm>
          <a:prstGeom prst="rect">
            <a:avLst/>
          </a:prstGeom>
        </p:spPr>
      </p:pic>
      <p:pic>
        <p:nvPicPr>
          <p:cNvPr id="10" name="Picture 9">
            <a:extLst>
              <a:ext uri="{FF2B5EF4-FFF2-40B4-BE49-F238E27FC236}">
                <a16:creationId xmlns:a16="http://schemas.microsoft.com/office/drawing/2014/main" id="{BD1F48A5-38AA-4010-AE78-AA76F0FF3DF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6212" y="4361175"/>
            <a:ext cx="3423249" cy="2331583"/>
          </a:xfrm>
          <a:prstGeom prst="rect">
            <a:avLst/>
          </a:prstGeom>
        </p:spPr>
      </p:pic>
      <p:pic>
        <p:nvPicPr>
          <p:cNvPr id="4" name="Picture 3">
            <a:extLst>
              <a:ext uri="{FF2B5EF4-FFF2-40B4-BE49-F238E27FC236}">
                <a16:creationId xmlns:a16="http://schemas.microsoft.com/office/drawing/2014/main" id="{5DA2A56B-4D02-474D-929F-5FFA38944B3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7686" y="4771628"/>
            <a:ext cx="3639360" cy="2049959"/>
          </a:xfrm>
          <a:prstGeom prst="rect">
            <a:avLst/>
          </a:prstGeom>
        </p:spPr>
      </p:pic>
    </p:spTree>
    <p:extLst>
      <p:ext uri="{BB962C8B-B14F-4D97-AF65-F5344CB8AC3E}">
        <p14:creationId xmlns:p14="http://schemas.microsoft.com/office/powerpoint/2010/main" val="2921514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6B1A079-D969-4C57-B6B4-C115B47015B9}"/>
              </a:ext>
            </a:extLst>
          </p:cNvPr>
          <p:cNvSpPr>
            <a:spLocks noGrp="1"/>
          </p:cNvSpPr>
          <p:nvPr>
            <p:ph type="title"/>
          </p:nvPr>
        </p:nvSpPr>
        <p:spPr>
          <a:xfrm>
            <a:off x="838200" y="365125"/>
            <a:ext cx="5257800" cy="1325563"/>
          </a:xfrm>
        </p:spPr>
        <p:txBody>
          <a:bodyPr>
            <a:normAutofit/>
          </a:bodyPr>
          <a:lstStyle/>
          <a:p>
            <a:r>
              <a:rPr lang="en-US" sz="3600" b="1" dirty="0"/>
              <a:t>Expectations</a:t>
            </a:r>
          </a:p>
        </p:txBody>
      </p:sp>
      <p:sp>
        <p:nvSpPr>
          <p:cNvPr id="11" name="Rectangle 10">
            <a:extLst>
              <a:ext uri="{FF2B5EF4-FFF2-40B4-BE49-F238E27FC236}">
                <a16:creationId xmlns:a16="http://schemas.microsoft.com/office/drawing/2014/main" id="{BC43465A-306A-46BB-B5FD-8590B0D7DA57}"/>
              </a:ext>
            </a:extLst>
          </p:cNvPr>
          <p:cNvSpPr/>
          <p:nvPr/>
        </p:nvSpPr>
        <p:spPr>
          <a:xfrm>
            <a:off x="8331843" y="365125"/>
            <a:ext cx="3428035" cy="1785104"/>
          </a:xfrm>
          <a:prstGeom prst="rect">
            <a:avLst/>
          </a:prstGeom>
          <a:solidFill>
            <a:srgbClr val="FFFFCC"/>
          </a:solidFill>
        </p:spPr>
        <p:txBody>
          <a:bodyPr wrap="square">
            <a:spAutoFit/>
          </a:bodyPr>
          <a:lstStyle/>
          <a:p>
            <a:r>
              <a:rPr lang="en-US" sz="2200" dirty="0">
                <a:solidFill>
                  <a:srgbClr val="7030A0"/>
                </a:solidFill>
                <a:latin typeface="Times New Roman" panose="02020603050405020304" pitchFamily="18" charset="0"/>
                <a:ea typeface="Calibri" panose="020F0502020204030204" pitchFamily="34" charset="0"/>
              </a:rPr>
              <a:t>The Tao of mastering what you learn in this course and be able to apply it is to read the material and practice them with coding. </a:t>
            </a:r>
            <a:endParaRPr lang="en-US" sz="2200" dirty="0">
              <a:solidFill>
                <a:srgbClr val="7030A0"/>
              </a:solidFill>
            </a:endParaRPr>
          </a:p>
        </p:txBody>
      </p:sp>
      <p:sp>
        <p:nvSpPr>
          <p:cNvPr id="13" name="Subtitle 2">
            <a:extLst>
              <a:ext uri="{FF2B5EF4-FFF2-40B4-BE49-F238E27FC236}">
                <a16:creationId xmlns:a16="http://schemas.microsoft.com/office/drawing/2014/main" id="{57B86855-6AEE-4779-8A12-3E0EAADF03CC}"/>
              </a:ext>
            </a:extLst>
          </p:cNvPr>
          <p:cNvSpPr txBox="1">
            <a:spLocks/>
          </p:cNvSpPr>
          <p:nvPr/>
        </p:nvSpPr>
        <p:spPr>
          <a:xfrm>
            <a:off x="838200" y="1690688"/>
            <a:ext cx="6523209" cy="19360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Office</a:t>
            </a:r>
            <a:r>
              <a:rPr lang="en-US" sz="2400" dirty="0"/>
              <a:t>:		STC 209</a:t>
            </a:r>
          </a:p>
          <a:p>
            <a:pPr marL="0" indent="0">
              <a:buNone/>
            </a:pPr>
            <a:r>
              <a:rPr lang="en-US" sz="2400" b="1" dirty="0"/>
              <a:t>Email</a:t>
            </a:r>
            <a:r>
              <a:rPr lang="en-US" sz="2400" dirty="0"/>
              <a:t>:</a:t>
            </a:r>
            <a:r>
              <a:rPr lang="en-US" sz="2400" b="1" dirty="0"/>
              <a:t>		</a:t>
            </a:r>
            <a:r>
              <a:rPr lang="en-US" sz="2400" u="sng" dirty="0">
                <a:hlinkClick r:id="rId3"/>
              </a:rPr>
              <a:t>A[DOT]Saghafi[At]USciences.edu</a:t>
            </a:r>
            <a:endParaRPr lang="en-US" sz="2400" u="sng" dirty="0"/>
          </a:p>
          <a:p>
            <a:pPr marL="0" indent="0">
              <a:buNone/>
            </a:pPr>
            <a:endParaRPr lang="en-US" sz="2400" dirty="0"/>
          </a:p>
          <a:p>
            <a:pPr marL="0" indent="0">
              <a:buNone/>
            </a:pPr>
            <a:r>
              <a:rPr lang="en-US" sz="2400" b="1" dirty="0"/>
              <a:t>Office Hours: 	</a:t>
            </a:r>
            <a:r>
              <a:rPr lang="en-US" sz="2400" dirty="0"/>
              <a:t>See Syllabus (email me prior)</a:t>
            </a:r>
          </a:p>
        </p:txBody>
      </p:sp>
      <p:pic>
        <p:nvPicPr>
          <p:cNvPr id="14" name="Picture 13">
            <a:extLst>
              <a:ext uri="{FF2B5EF4-FFF2-40B4-BE49-F238E27FC236}">
                <a16:creationId xmlns:a16="http://schemas.microsoft.com/office/drawing/2014/main" id="{F3657562-C251-4FA0-BFBE-B0FE9A9CE15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975914" y="3626778"/>
            <a:ext cx="1652986" cy="1936091"/>
          </a:xfrm>
          <a:prstGeom prst="rect">
            <a:avLst/>
          </a:prstGeom>
          <a:noFill/>
          <a:ln>
            <a:noFill/>
          </a:ln>
        </p:spPr>
      </p:pic>
      <p:pic>
        <p:nvPicPr>
          <p:cNvPr id="15" name="Picture 14">
            <a:extLst>
              <a:ext uri="{FF2B5EF4-FFF2-40B4-BE49-F238E27FC236}">
                <a16:creationId xmlns:a16="http://schemas.microsoft.com/office/drawing/2014/main" id="{DD2DC8AA-FBAA-4237-90BD-058989CF8337}"/>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70523" y="3626778"/>
            <a:ext cx="1453828" cy="1936091"/>
          </a:xfrm>
          <a:prstGeom prst="rect">
            <a:avLst/>
          </a:prstGeom>
          <a:noFill/>
          <a:ln>
            <a:noFill/>
          </a:ln>
        </p:spPr>
      </p:pic>
      <p:pic>
        <p:nvPicPr>
          <p:cNvPr id="16" name="Picture 15">
            <a:extLst>
              <a:ext uri="{FF2B5EF4-FFF2-40B4-BE49-F238E27FC236}">
                <a16:creationId xmlns:a16="http://schemas.microsoft.com/office/drawing/2014/main" id="{64CD65A3-793A-48A3-A323-46090E9D4853}"/>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4582008" y="3626779"/>
            <a:ext cx="1453828" cy="1936090"/>
          </a:xfrm>
          <a:prstGeom prst="rect">
            <a:avLst/>
          </a:prstGeom>
          <a:noFill/>
          <a:ln>
            <a:noFill/>
          </a:ln>
        </p:spPr>
      </p:pic>
      <p:pic>
        <p:nvPicPr>
          <p:cNvPr id="3" name="Picture 2">
            <a:extLst>
              <a:ext uri="{FF2B5EF4-FFF2-40B4-BE49-F238E27FC236}">
                <a16:creationId xmlns:a16="http://schemas.microsoft.com/office/drawing/2014/main" id="{577B74A9-AE52-4417-92D3-22EB1AA3C7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93493" y="3658462"/>
            <a:ext cx="1453828" cy="1920372"/>
          </a:xfrm>
          <a:prstGeom prst="rect">
            <a:avLst/>
          </a:prstGeom>
        </p:spPr>
      </p:pic>
      <p:pic>
        <p:nvPicPr>
          <p:cNvPr id="5" name="Picture 4">
            <a:extLst>
              <a:ext uri="{FF2B5EF4-FFF2-40B4-BE49-F238E27FC236}">
                <a16:creationId xmlns:a16="http://schemas.microsoft.com/office/drawing/2014/main" id="{3D253255-AD35-4CCD-9D29-ECD1A013FB3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88944" y="3626779"/>
            <a:ext cx="1483655" cy="1952056"/>
          </a:xfrm>
          <a:prstGeom prst="rect">
            <a:avLst/>
          </a:prstGeom>
        </p:spPr>
      </p:pic>
      <p:pic>
        <p:nvPicPr>
          <p:cNvPr id="7" name="Picture 6">
            <a:extLst>
              <a:ext uri="{FF2B5EF4-FFF2-40B4-BE49-F238E27FC236}">
                <a16:creationId xmlns:a16="http://schemas.microsoft.com/office/drawing/2014/main" id="{809F9407-3CA5-4F80-A097-4B2870077A8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14223" y="3626779"/>
            <a:ext cx="1627034" cy="2107272"/>
          </a:xfrm>
          <a:prstGeom prst="rect">
            <a:avLst/>
          </a:prstGeom>
        </p:spPr>
      </p:pic>
    </p:spTree>
    <p:extLst>
      <p:ext uri="{BB962C8B-B14F-4D97-AF65-F5344CB8AC3E}">
        <p14:creationId xmlns:p14="http://schemas.microsoft.com/office/powerpoint/2010/main" val="27977205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BF7C6DB-1B3A-414C-8F4B-19EFDDE39B92}"/>
              </a:ext>
            </a:extLst>
          </p:cNvPr>
          <p:cNvSpPr>
            <a:spLocks noGrp="1"/>
          </p:cNvSpPr>
          <p:nvPr>
            <p:ph type="title"/>
          </p:nvPr>
        </p:nvSpPr>
        <p:spPr>
          <a:xfrm>
            <a:off x="838200" y="365125"/>
            <a:ext cx="5257800" cy="1325563"/>
          </a:xfrm>
        </p:spPr>
        <p:txBody>
          <a:bodyPr>
            <a:normAutofit/>
          </a:bodyPr>
          <a:lstStyle/>
          <a:p>
            <a:r>
              <a:rPr lang="en-US" sz="3600" dirty="0">
                <a:solidFill>
                  <a:srgbClr val="990033"/>
                </a:solidFill>
              </a:rPr>
              <a:t>Table of Contents</a:t>
            </a:r>
          </a:p>
        </p:txBody>
      </p:sp>
      <p:sp>
        <p:nvSpPr>
          <p:cNvPr id="2" name="Rectangle 1">
            <a:extLst>
              <a:ext uri="{FF2B5EF4-FFF2-40B4-BE49-F238E27FC236}">
                <a16:creationId xmlns:a16="http://schemas.microsoft.com/office/drawing/2014/main" id="{DD17C678-D847-4BB6-B157-ED9FB9E5D576}"/>
              </a:ext>
            </a:extLst>
          </p:cNvPr>
          <p:cNvSpPr/>
          <p:nvPr/>
        </p:nvSpPr>
        <p:spPr>
          <a:xfrm>
            <a:off x="838199" y="1690688"/>
            <a:ext cx="10918371" cy="3693319"/>
          </a:xfrm>
          <a:prstGeom prst="rect">
            <a:avLst/>
          </a:prstGeom>
        </p:spPr>
        <p:txBody>
          <a:bodyPr wrap="square">
            <a:spAutoFit/>
          </a:bodyPr>
          <a:lstStyle/>
          <a:p>
            <a:pPr>
              <a:lnSpc>
                <a:spcPct val="100000"/>
              </a:lnSpc>
            </a:pPr>
            <a:r>
              <a:rPr lang="en-US" sz="2600" dirty="0">
                <a:solidFill>
                  <a:srgbClr val="7030A0"/>
                </a:solidFill>
              </a:rPr>
              <a:t>Chapter 0 Introduction and Review </a:t>
            </a:r>
            <a:br>
              <a:rPr lang="en-US" sz="2600" dirty="0">
                <a:solidFill>
                  <a:srgbClr val="7030A0"/>
                </a:solidFill>
              </a:rPr>
            </a:br>
            <a:r>
              <a:rPr lang="en-US" sz="2600" dirty="0">
                <a:solidFill>
                  <a:srgbClr val="7030A0"/>
                </a:solidFill>
              </a:rPr>
              <a:t>Chapter 1 Descriptive and Inferential Statistics with R/Python</a:t>
            </a:r>
            <a:br>
              <a:rPr lang="en-US" sz="2600" dirty="0">
                <a:solidFill>
                  <a:srgbClr val="009900"/>
                </a:solidFill>
              </a:rPr>
            </a:br>
            <a:r>
              <a:rPr lang="en-US" sz="2600" dirty="0">
                <a:solidFill>
                  <a:srgbClr val="009900"/>
                </a:solidFill>
              </a:rPr>
              <a:t>Chapter 2 Simple Linear Regression and Model Diagnostics</a:t>
            </a:r>
            <a:br>
              <a:rPr lang="en-US" sz="2600" dirty="0">
                <a:solidFill>
                  <a:srgbClr val="009900"/>
                </a:solidFill>
              </a:rPr>
            </a:br>
            <a:r>
              <a:rPr lang="en-US" sz="2600" dirty="0">
                <a:solidFill>
                  <a:srgbClr val="009900"/>
                </a:solidFill>
              </a:rPr>
              <a:t>Chapter 3 Multiple Linear Regression and Goodness of Fit Measures</a:t>
            </a:r>
            <a:br>
              <a:rPr lang="en-US" sz="2600" dirty="0">
                <a:solidFill>
                  <a:srgbClr val="009900"/>
                </a:solidFill>
              </a:rPr>
            </a:br>
            <a:r>
              <a:rPr lang="en-US" sz="2600" dirty="0">
                <a:solidFill>
                  <a:srgbClr val="009900"/>
                </a:solidFill>
              </a:rPr>
              <a:t>Chapter 4 Feature Generation and Model Selection/Validation</a:t>
            </a:r>
            <a:br>
              <a:rPr lang="en-US" sz="2600" dirty="0">
                <a:solidFill>
                  <a:srgbClr val="009900"/>
                </a:solidFill>
              </a:rPr>
            </a:br>
            <a:r>
              <a:rPr lang="en-US" sz="2600" dirty="0">
                <a:solidFill>
                  <a:srgbClr val="0070C0"/>
                </a:solidFill>
              </a:rPr>
              <a:t>Chapter 5 Classification (Logistic Regression, ANN, SVM)</a:t>
            </a:r>
            <a:br>
              <a:rPr lang="en-US" sz="2600" dirty="0">
                <a:solidFill>
                  <a:srgbClr val="0070C0"/>
                </a:solidFill>
              </a:rPr>
            </a:br>
            <a:r>
              <a:rPr lang="en-US" sz="2600" dirty="0">
                <a:solidFill>
                  <a:srgbClr val="0070C0"/>
                </a:solidFill>
              </a:rPr>
              <a:t>Chapter 6 Decision Trees </a:t>
            </a:r>
            <a:br>
              <a:rPr lang="en-US" sz="2600" dirty="0">
                <a:solidFill>
                  <a:srgbClr val="0070C0"/>
                </a:solidFill>
              </a:rPr>
            </a:br>
            <a:r>
              <a:rPr lang="en-US" sz="2600" dirty="0">
                <a:solidFill>
                  <a:srgbClr val="C00000"/>
                </a:solidFill>
              </a:rPr>
              <a:t>Chapter 7 Clustering (K-Mean, Hierarchical Trees, Model-based, Density-based)</a:t>
            </a:r>
          </a:p>
          <a:p>
            <a:pPr>
              <a:lnSpc>
                <a:spcPct val="100000"/>
              </a:lnSpc>
            </a:pPr>
            <a:r>
              <a:rPr lang="en-US" sz="2600" dirty="0">
                <a:solidFill>
                  <a:srgbClr val="C00000"/>
                </a:solidFill>
              </a:rPr>
              <a:t>Chapter 8 Dimension Reduction (PCA, KPCA, T-SNE)</a:t>
            </a:r>
          </a:p>
        </p:txBody>
      </p:sp>
    </p:spTree>
    <p:extLst>
      <p:ext uri="{BB962C8B-B14F-4D97-AF65-F5344CB8AC3E}">
        <p14:creationId xmlns:p14="http://schemas.microsoft.com/office/powerpoint/2010/main" val="32712331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E468889A-544F-4976-A26E-50DB01D7D77B}"/>
              </a:ext>
            </a:extLst>
          </p:cNvPr>
          <p:cNvSpPr>
            <a:spLocks noGrp="1"/>
          </p:cNvSpPr>
          <p:nvPr>
            <p:ph type="title"/>
          </p:nvPr>
        </p:nvSpPr>
        <p:spPr>
          <a:xfrm>
            <a:off x="838200" y="365125"/>
            <a:ext cx="5257800" cy="1325563"/>
          </a:xfrm>
        </p:spPr>
        <p:txBody>
          <a:bodyPr>
            <a:normAutofit/>
          </a:bodyPr>
          <a:lstStyle/>
          <a:p>
            <a:r>
              <a:rPr lang="en-US" sz="3600" dirty="0">
                <a:solidFill>
                  <a:srgbClr val="990033"/>
                </a:solidFill>
              </a:rPr>
              <a:t>Technology</a:t>
            </a:r>
          </a:p>
        </p:txBody>
      </p:sp>
      <p:pic>
        <p:nvPicPr>
          <p:cNvPr id="3" name="Picture 2">
            <a:extLst>
              <a:ext uri="{FF2B5EF4-FFF2-40B4-BE49-F238E27FC236}">
                <a16:creationId xmlns:a16="http://schemas.microsoft.com/office/drawing/2014/main" id="{3F183E94-77E9-4B97-AF1E-C60BB53BFE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7452" y="304533"/>
            <a:ext cx="2428875" cy="1885950"/>
          </a:xfrm>
          <a:prstGeom prst="rect">
            <a:avLst/>
          </a:prstGeom>
        </p:spPr>
      </p:pic>
      <p:sp>
        <p:nvSpPr>
          <p:cNvPr id="4" name="Rectangle 3">
            <a:extLst>
              <a:ext uri="{FF2B5EF4-FFF2-40B4-BE49-F238E27FC236}">
                <a16:creationId xmlns:a16="http://schemas.microsoft.com/office/drawing/2014/main" id="{910D7278-F392-4132-89E5-BCCF8AB78871}"/>
              </a:ext>
            </a:extLst>
          </p:cNvPr>
          <p:cNvSpPr/>
          <p:nvPr/>
        </p:nvSpPr>
        <p:spPr>
          <a:xfrm>
            <a:off x="838199" y="1590344"/>
            <a:ext cx="7507147" cy="1015663"/>
          </a:xfrm>
          <a:prstGeom prst="rect">
            <a:avLst/>
          </a:prstGeom>
        </p:spPr>
        <p:txBody>
          <a:bodyPr wrap="square">
            <a:spAutoFit/>
          </a:bodyPr>
          <a:lstStyle/>
          <a:p>
            <a:r>
              <a:rPr lang="en-US" sz="2000" dirty="0">
                <a:latin typeface="Century Gothic" panose="020B0502020202020204" pitchFamily="34" charset="0"/>
                <a:ea typeface="Times New Roman" panose="02020603050405020304" pitchFamily="18" charset="0"/>
                <a:cs typeface="Courier New" panose="02070309020205020404" pitchFamily="49" charset="0"/>
              </a:rPr>
              <a:t>You are free to choose between </a:t>
            </a:r>
            <a:r>
              <a:rPr lang="en-US" sz="2000" dirty="0">
                <a:solidFill>
                  <a:srgbClr val="0070C0"/>
                </a:solidFill>
                <a:latin typeface="Century Gothic" panose="020B0502020202020204" pitchFamily="34" charset="0"/>
                <a:ea typeface="Times New Roman" panose="02020603050405020304" pitchFamily="18" charset="0"/>
                <a:cs typeface="Courier New" panose="02070309020205020404" pitchFamily="49" charset="0"/>
              </a:rPr>
              <a:t>R</a:t>
            </a:r>
            <a:r>
              <a:rPr lang="en-US" sz="2000" dirty="0">
                <a:latin typeface="Century Gothic" panose="020B0502020202020204" pitchFamily="34" charset="0"/>
                <a:ea typeface="Times New Roman" panose="02020603050405020304" pitchFamily="18" charset="0"/>
                <a:cs typeface="Courier New" panose="02070309020205020404" pitchFamily="49" charset="0"/>
              </a:rPr>
              <a:t>/</a:t>
            </a:r>
            <a:r>
              <a:rPr lang="en-US" sz="2000" dirty="0">
                <a:solidFill>
                  <a:srgbClr val="00B050"/>
                </a:solidFill>
                <a:latin typeface="Century Gothic" panose="020B0502020202020204" pitchFamily="34" charset="0"/>
                <a:ea typeface="Times New Roman" panose="02020603050405020304" pitchFamily="18" charset="0"/>
                <a:cs typeface="Courier New" panose="02070309020205020404" pitchFamily="49" charset="0"/>
              </a:rPr>
              <a:t>Python</a:t>
            </a:r>
            <a:r>
              <a:rPr lang="en-US" sz="2000" dirty="0">
                <a:latin typeface="Century Gothic" panose="020B0502020202020204" pitchFamily="34" charset="0"/>
                <a:ea typeface="Times New Roman" panose="02020603050405020304" pitchFamily="18" charset="0"/>
                <a:cs typeface="Courier New" panose="02070309020205020404" pitchFamily="49" charset="0"/>
              </a:rPr>
              <a:t> with your assignments. R and Python codes will be provided along with lectures. </a:t>
            </a:r>
            <a:endParaRPr lang="en-US" sz="2000" dirty="0"/>
          </a:p>
        </p:txBody>
      </p:sp>
      <p:sp>
        <p:nvSpPr>
          <p:cNvPr id="9" name="Rectangle 8">
            <a:extLst>
              <a:ext uri="{FF2B5EF4-FFF2-40B4-BE49-F238E27FC236}">
                <a16:creationId xmlns:a16="http://schemas.microsoft.com/office/drawing/2014/main" id="{6E451B20-D61F-4342-872C-0D2469931315}"/>
              </a:ext>
            </a:extLst>
          </p:cNvPr>
          <p:cNvSpPr/>
          <p:nvPr/>
        </p:nvSpPr>
        <p:spPr>
          <a:xfrm>
            <a:off x="838198" y="3096981"/>
            <a:ext cx="7507147" cy="1323439"/>
          </a:xfrm>
          <a:prstGeom prst="rect">
            <a:avLst/>
          </a:prstGeom>
        </p:spPr>
        <p:txBody>
          <a:bodyPr wrap="square">
            <a:spAutoFit/>
          </a:bodyPr>
          <a:lstStyle/>
          <a:p>
            <a:r>
              <a:rPr lang="en-US" sz="2000" b="1" dirty="0">
                <a:solidFill>
                  <a:srgbClr val="7030A0"/>
                </a:solidFill>
                <a:latin typeface="Century Gothic" panose="020B0502020202020204" pitchFamily="34" charset="0"/>
                <a:ea typeface="Times New Roman" panose="02020603050405020304" pitchFamily="18" charset="0"/>
                <a:cs typeface="Courier New" panose="02070309020205020404" pitchFamily="49" charset="0"/>
              </a:rPr>
              <a:t>PRACTICE CODING</a:t>
            </a:r>
          </a:p>
          <a:p>
            <a:r>
              <a:rPr lang="en-US" sz="2000" dirty="0">
                <a:latin typeface="Century Gothic" panose="020B0502020202020204" pitchFamily="34" charset="0"/>
                <a:cs typeface="Courier New" panose="02070309020205020404" pitchFamily="49" charset="0"/>
              </a:rPr>
              <a:t>It might take you some time to figure out what each part of the code does and to write, troubleshoot your codes. This is a time well-spent. </a:t>
            </a:r>
          </a:p>
        </p:txBody>
      </p:sp>
      <p:sp>
        <p:nvSpPr>
          <p:cNvPr id="10" name="Rectangle 9">
            <a:extLst>
              <a:ext uri="{FF2B5EF4-FFF2-40B4-BE49-F238E27FC236}">
                <a16:creationId xmlns:a16="http://schemas.microsoft.com/office/drawing/2014/main" id="{BB4766DA-81E0-48A1-9E96-E69F9CDE6B35}"/>
              </a:ext>
            </a:extLst>
          </p:cNvPr>
          <p:cNvSpPr/>
          <p:nvPr/>
        </p:nvSpPr>
        <p:spPr>
          <a:xfrm>
            <a:off x="838197" y="4646811"/>
            <a:ext cx="7507147" cy="1631216"/>
          </a:xfrm>
          <a:prstGeom prst="rect">
            <a:avLst/>
          </a:prstGeom>
        </p:spPr>
        <p:txBody>
          <a:bodyPr wrap="square">
            <a:spAutoFit/>
          </a:bodyPr>
          <a:lstStyle/>
          <a:p>
            <a:r>
              <a:rPr lang="en-US" sz="2000" b="1" dirty="0">
                <a:solidFill>
                  <a:srgbClr val="FF0000"/>
                </a:solidFill>
                <a:latin typeface="Century Gothic" panose="020B0502020202020204" pitchFamily="34" charset="0"/>
                <a:ea typeface="Times New Roman" panose="02020603050405020304" pitchFamily="18" charset="0"/>
                <a:cs typeface="Courier New" panose="02070309020205020404" pitchFamily="49" charset="0"/>
              </a:rPr>
              <a:t>GOOGLE</a:t>
            </a:r>
          </a:p>
          <a:p>
            <a:r>
              <a:rPr lang="en-US" sz="2000" dirty="0">
                <a:latin typeface="Century Gothic" panose="020B0502020202020204" pitchFamily="34" charset="0"/>
                <a:cs typeface="Courier New" panose="02070309020205020404" pitchFamily="49" charset="0"/>
              </a:rPr>
              <a:t>Find alternate way of solving a problem by googling and finding out other codes. Make a repository for yourself. Comment on your codes so you remember what you did when you did it. </a:t>
            </a:r>
          </a:p>
        </p:txBody>
      </p:sp>
      <p:pic>
        <p:nvPicPr>
          <p:cNvPr id="6" name="Picture 5">
            <a:extLst>
              <a:ext uri="{FF2B5EF4-FFF2-40B4-BE49-F238E27FC236}">
                <a16:creationId xmlns:a16="http://schemas.microsoft.com/office/drawing/2014/main" id="{8B841A0D-D8B9-4D06-87B5-0DA0629F4D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0637" y="2587448"/>
            <a:ext cx="2342504" cy="2342504"/>
          </a:xfrm>
          <a:prstGeom prst="rect">
            <a:avLst/>
          </a:prstGeom>
        </p:spPr>
      </p:pic>
    </p:spTree>
    <p:extLst>
      <p:ext uri="{BB962C8B-B14F-4D97-AF65-F5344CB8AC3E}">
        <p14:creationId xmlns:p14="http://schemas.microsoft.com/office/powerpoint/2010/main" val="900260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E468889A-544F-4976-A26E-50DB01D7D77B}"/>
              </a:ext>
            </a:extLst>
          </p:cNvPr>
          <p:cNvSpPr>
            <a:spLocks noGrp="1"/>
          </p:cNvSpPr>
          <p:nvPr>
            <p:ph type="title"/>
          </p:nvPr>
        </p:nvSpPr>
        <p:spPr>
          <a:xfrm>
            <a:off x="838200" y="365125"/>
            <a:ext cx="5257800" cy="1325563"/>
          </a:xfrm>
        </p:spPr>
        <p:txBody>
          <a:bodyPr>
            <a:normAutofit/>
          </a:bodyPr>
          <a:lstStyle/>
          <a:p>
            <a:r>
              <a:rPr lang="en-US" sz="3600" dirty="0">
                <a:solidFill>
                  <a:srgbClr val="990033"/>
                </a:solidFill>
              </a:rPr>
              <a:t>Homework Assignments</a:t>
            </a:r>
          </a:p>
        </p:txBody>
      </p:sp>
      <p:sp>
        <p:nvSpPr>
          <p:cNvPr id="18" name="Rectangle 17">
            <a:extLst>
              <a:ext uri="{FF2B5EF4-FFF2-40B4-BE49-F238E27FC236}">
                <a16:creationId xmlns:a16="http://schemas.microsoft.com/office/drawing/2014/main" id="{6ECF43F8-4949-49B4-8CEC-513C9E6D96C6}"/>
              </a:ext>
            </a:extLst>
          </p:cNvPr>
          <p:cNvSpPr/>
          <p:nvPr/>
        </p:nvSpPr>
        <p:spPr>
          <a:xfrm>
            <a:off x="838201" y="1690688"/>
            <a:ext cx="6900098" cy="3170099"/>
          </a:xfrm>
          <a:prstGeom prst="rect">
            <a:avLst/>
          </a:prstGeom>
        </p:spPr>
        <p:txBody>
          <a:bodyPr wrap="square">
            <a:spAutoFit/>
          </a:bodyPr>
          <a:lstStyle/>
          <a:p>
            <a:r>
              <a:rPr lang="en-US" sz="2000" b="1" dirty="0">
                <a:latin typeface="Century Gothic" panose="020B0502020202020204" pitchFamily="34" charset="0"/>
                <a:cs typeface="Courier New" panose="02070309020205020404" pitchFamily="49" charset="0"/>
              </a:rPr>
              <a:t>For R users</a:t>
            </a:r>
            <a:r>
              <a:rPr lang="en-US" sz="2000" dirty="0">
                <a:latin typeface="Century Gothic" panose="020B0502020202020204" pitchFamily="34" charset="0"/>
                <a:cs typeface="Courier New" panose="02070309020205020404" pitchFamily="49" charset="0"/>
              </a:rPr>
              <a:t>: Install R Markdown package, instructions are on chapter 1, R Markdown files should be submitted, using each homework template. </a:t>
            </a:r>
          </a:p>
          <a:p>
            <a:endParaRPr lang="en-US" sz="2000" dirty="0">
              <a:latin typeface="Century Gothic" panose="020B0502020202020204" pitchFamily="34" charset="0"/>
              <a:cs typeface="Courier New" panose="02070309020205020404" pitchFamily="49" charset="0"/>
            </a:endParaRPr>
          </a:p>
          <a:p>
            <a:r>
              <a:rPr lang="en-US" sz="2000" b="1" dirty="0">
                <a:latin typeface="Century Gothic" panose="020B0502020202020204" pitchFamily="34" charset="0"/>
                <a:cs typeface="Courier New" panose="02070309020205020404" pitchFamily="49" charset="0"/>
              </a:rPr>
              <a:t>For Python users</a:t>
            </a:r>
            <a:r>
              <a:rPr lang="en-US" sz="2000" dirty="0">
                <a:latin typeface="Century Gothic" panose="020B0502020202020204" pitchFamily="34" charset="0"/>
                <a:cs typeface="Courier New" panose="02070309020205020404" pitchFamily="49" charset="0"/>
              </a:rPr>
              <a:t>: Python Notebook files should be submitted, instructions are on chapter 1.</a:t>
            </a:r>
          </a:p>
          <a:p>
            <a:endParaRPr lang="en-US" sz="2000" dirty="0">
              <a:latin typeface="Century Gothic" panose="020B0502020202020204" pitchFamily="34" charset="0"/>
              <a:cs typeface="Courier New" panose="02070309020205020404" pitchFamily="49" charset="0"/>
            </a:endParaRPr>
          </a:p>
          <a:p>
            <a:r>
              <a:rPr lang="en-US" sz="2000" dirty="0">
                <a:latin typeface="Century Gothic" panose="020B0502020202020204" pitchFamily="34" charset="0"/>
                <a:cs typeface="Courier New" panose="02070309020205020404" pitchFamily="49" charset="0"/>
              </a:rPr>
              <a:t>* The submitted codes should be accompanied with your reports written in the same file with Markdown notes and MUST run without errors. </a:t>
            </a:r>
          </a:p>
        </p:txBody>
      </p:sp>
      <p:pic>
        <p:nvPicPr>
          <p:cNvPr id="3" name="Picture 2">
            <a:extLst>
              <a:ext uri="{FF2B5EF4-FFF2-40B4-BE49-F238E27FC236}">
                <a16:creationId xmlns:a16="http://schemas.microsoft.com/office/drawing/2014/main" id="{3F404AE5-83E3-4C09-8A56-463B20EEA7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7691" y="529429"/>
            <a:ext cx="1526903" cy="1721351"/>
          </a:xfrm>
          <a:prstGeom prst="rect">
            <a:avLst/>
          </a:prstGeom>
        </p:spPr>
      </p:pic>
      <p:pic>
        <p:nvPicPr>
          <p:cNvPr id="6" name="Picture 5">
            <a:extLst>
              <a:ext uri="{FF2B5EF4-FFF2-40B4-BE49-F238E27FC236}">
                <a16:creationId xmlns:a16="http://schemas.microsoft.com/office/drawing/2014/main" id="{0DA7C0DC-09C6-40EB-AFC4-9861C98EB3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3900" y="4130378"/>
            <a:ext cx="4188449" cy="2198193"/>
          </a:xfrm>
          <a:prstGeom prst="rect">
            <a:avLst/>
          </a:prstGeom>
        </p:spPr>
      </p:pic>
      <p:sp>
        <p:nvSpPr>
          <p:cNvPr id="2" name="Rectangle 1">
            <a:extLst>
              <a:ext uri="{FF2B5EF4-FFF2-40B4-BE49-F238E27FC236}">
                <a16:creationId xmlns:a16="http://schemas.microsoft.com/office/drawing/2014/main" id="{597CA142-FCFC-4865-B315-1450C12D5927}"/>
              </a:ext>
            </a:extLst>
          </p:cNvPr>
          <p:cNvSpPr/>
          <p:nvPr/>
        </p:nvSpPr>
        <p:spPr>
          <a:xfrm>
            <a:off x="838200" y="5015547"/>
            <a:ext cx="6096000" cy="1477328"/>
          </a:xfrm>
          <a:prstGeom prst="rect">
            <a:avLst/>
          </a:prstGeom>
        </p:spPr>
        <p:txBody>
          <a:bodyPr>
            <a:spAutoFit/>
          </a:bodyPr>
          <a:lstStyle/>
          <a:p>
            <a:r>
              <a:rPr lang="en-US" dirty="0">
                <a:latin typeface="Century Gothic" panose="020B0502020202020204" pitchFamily="34" charset="0"/>
                <a:cs typeface="Courier New" panose="02070309020205020404" pitchFamily="49" charset="0"/>
              </a:rPr>
              <a:t>You may use a free cloud-based computing service provided by IBM that </a:t>
            </a:r>
            <a:r>
              <a:rPr lang="en-US" dirty="0">
                <a:solidFill>
                  <a:srgbClr val="FF0000"/>
                </a:solidFill>
                <a:latin typeface="Century Gothic" panose="020B0502020202020204" pitchFamily="34" charset="0"/>
                <a:cs typeface="Courier New" panose="02070309020205020404" pitchFamily="49" charset="0"/>
              </a:rPr>
              <a:t>facilitates running both R and Python codes</a:t>
            </a:r>
            <a:r>
              <a:rPr lang="en-US" dirty="0">
                <a:latin typeface="Century Gothic" panose="020B0502020202020204" pitchFamily="34" charset="0"/>
                <a:cs typeface="Courier New" panose="02070309020205020404" pitchFamily="49" charset="0"/>
              </a:rPr>
              <a:t>. </a:t>
            </a:r>
            <a:r>
              <a:rPr lang="en-US" dirty="0">
                <a:latin typeface="Century Gothic" panose="020B0502020202020204" pitchFamily="34" charset="0"/>
                <a:ea typeface="Times New Roman" panose="02020603050405020304" pitchFamily="18" charset="0"/>
                <a:cs typeface="Courier New" panose="02070309020205020404" pitchFamily="49" charset="0"/>
              </a:rPr>
              <a:t>Instructions on how to create an IBM Watson account and share its content is available on course roster. </a:t>
            </a:r>
            <a:endParaRPr lang="en-US" dirty="0">
              <a:latin typeface="Century Gothic" panose="020B0502020202020204" pitchFamily="34" charset="0"/>
              <a:cs typeface="Courier New" panose="02070309020205020404" pitchFamily="49" charset="0"/>
            </a:endParaRPr>
          </a:p>
        </p:txBody>
      </p:sp>
    </p:spTree>
    <p:extLst>
      <p:ext uri="{BB962C8B-B14F-4D97-AF65-F5344CB8AC3E}">
        <p14:creationId xmlns:p14="http://schemas.microsoft.com/office/powerpoint/2010/main" val="29497026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E468889A-544F-4976-A26E-50DB01D7D77B}"/>
              </a:ext>
            </a:extLst>
          </p:cNvPr>
          <p:cNvSpPr>
            <a:spLocks noGrp="1"/>
          </p:cNvSpPr>
          <p:nvPr>
            <p:ph type="title"/>
          </p:nvPr>
        </p:nvSpPr>
        <p:spPr>
          <a:xfrm>
            <a:off x="838200" y="365125"/>
            <a:ext cx="5257800" cy="1325563"/>
          </a:xfrm>
        </p:spPr>
        <p:txBody>
          <a:bodyPr>
            <a:normAutofit/>
          </a:bodyPr>
          <a:lstStyle/>
          <a:p>
            <a:r>
              <a:rPr lang="en-US" sz="3600" dirty="0">
                <a:solidFill>
                  <a:srgbClr val="990033"/>
                </a:solidFill>
              </a:rPr>
              <a:t>Grading Rubric</a:t>
            </a:r>
          </a:p>
        </p:txBody>
      </p:sp>
      <p:sp>
        <p:nvSpPr>
          <p:cNvPr id="3" name="Rectangle 2">
            <a:extLst>
              <a:ext uri="{FF2B5EF4-FFF2-40B4-BE49-F238E27FC236}">
                <a16:creationId xmlns:a16="http://schemas.microsoft.com/office/drawing/2014/main" id="{7458B564-8A91-4827-A423-4874EBC4F046}"/>
              </a:ext>
            </a:extLst>
          </p:cNvPr>
          <p:cNvSpPr/>
          <p:nvPr/>
        </p:nvSpPr>
        <p:spPr>
          <a:xfrm>
            <a:off x="970168" y="2049200"/>
            <a:ext cx="6584044" cy="598714"/>
          </a:xfrm>
          <a:prstGeom prst="rect">
            <a:avLst/>
          </a:prstGeom>
          <a:solidFill>
            <a:srgbClr val="00B050"/>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88" b="1" dirty="0">
                <a:solidFill>
                  <a:srgbClr val="FFFFFF"/>
                </a:solidFill>
              </a:rPr>
              <a:t>100%</a:t>
            </a:r>
          </a:p>
        </p:txBody>
      </p:sp>
      <p:sp>
        <p:nvSpPr>
          <p:cNvPr id="8" name="Rectangle 7">
            <a:extLst>
              <a:ext uri="{FF2B5EF4-FFF2-40B4-BE49-F238E27FC236}">
                <a16:creationId xmlns:a16="http://schemas.microsoft.com/office/drawing/2014/main" id="{0CA939CB-1C84-4E19-A775-E135FEA8355E}"/>
              </a:ext>
            </a:extLst>
          </p:cNvPr>
          <p:cNvSpPr/>
          <p:nvPr/>
        </p:nvSpPr>
        <p:spPr>
          <a:xfrm>
            <a:off x="3256532" y="2652692"/>
            <a:ext cx="2651760" cy="594360"/>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88" b="1" dirty="0">
                <a:solidFill>
                  <a:schemeClr val="tx1"/>
                </a:solidFill>
              </a:rPr>
              <a:t>40% - CH</a:t>
            </a:r>
          </a:p>
        </p:txBody>
      </p:sp>
      <p:sp>
        <p:nvSpPr>
          <p:cNvPr id="11" name="Rectangle 10">
            <a:extLst>
              <a:ext uri="{FF2B5EF4-FFF2-40B4-BE49-F238E27FC236}">
                <a16:creationId xmlns:a16="http://schemas.microsoft.com/office/drawing/2014/main" id="{B73413BF-D57B-4704-891C-65918C01501E}"/>
              </a:ext>
            </a:extLst>
          </p:cNvPr>
          <p:cNvSpPr/>
          <p:nvPr/>
        </p:nvSpPr>
        <p:spPr>
          <a:xfrm>
            <a:off x="7545183" y="2655665"/>
            <a:ext cx="172961" cy="598714"/>
          </a:xfrm>
          <a:prstGeom prst="rect">
            <a:avLst/>
          </a:prstGeom>
          <a:solidFill>
            <a:srgbClr val="0070C0"/>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88" dirty="0">
              <a:solidFill>
                <a:srgbClr val="0070C0"/>
              </a:solidFill>
            </a:endParaRPr>
          </a:p>
        </p:txBody>
      </p:sp>
      <p:sp>
        <p:nvSpPr>
          <p:cNvPr id="13" name="Rectangle 12">
            <a:extLst>
              <a:ext uri="{FF2B5EF4-FFF2-40B4-BE49-F238E27FC236}">
                <a16:creationId xmlns:a16="http://schemas.microsoft.com/office/drawing/2014/main" id="{FBE22412-AE5D-4FB2-8072-078F40F9329A}"/>
              </a:ext>
            </a:extLst>
          </p:cNvPr>
          <p:cNvSpPr/>
          <p:nvPr/>
        </p:nvSpPr>
        <p:spPr>
          <a:xfrm>
            <a:off x="4229757" y="3603622"/>
            <a:ext cx="3732485" cy="2246769"/>
          </a:xfrm>
          <a:prstGeom prst="rect">
            <a:avLst/>
          </a:prstGeom>
        </p:spPr>
        <p:txBody>
          <a:bodyPr wrap="square">
            <a:spAutoFit/>
          </a:bodyPr>
          <a:lstStyle/>
          <a:p>
            <a:r>
              <a:rPr lang="en-US" sz="2000" b="1" dirty="0">
                <a:latin typeface="Century Gothic" panose="020B0502020202020204" pitchFamily="34" charset="0"/>
                <a:ea typeface="Times New Roman" panose="02020603050405020304" pitchFamily="18" charset="0"/>
                <a:cs typeface="Courier New" panose="02070309020205020404" pitchFamily="49" charset="0"/>
              </a:rPr>
              <a:t>Bi-weekly Homework Assignments (HW):</a:t>
            </a:r>
          </a:p>
          <a:p>
            <a:endParaRPr lang="en-US" sz="2000" b="1" dirty="0">
              <a:latin typeface="Century Gothic" panose="020B0502020202020204" pitchFamily="34" charset="0"/>
              <a:ea typeface="Times New Roman" panose="02020603050405020304" pitchFamily="18" charset="0"/>
              <a:cs typeface="Courier New" panose="02070309020205020404" pitchFamily="49" charset="0"/>
            </a:endParaRPr>
          </a:p>
          <a:p>
            <a:r>
              <a:rPr lang="en-US" sz="2000" dirty="0">
                <a:latin typeface="Century Gothic" panose="020B0502020202020204" pitchFamily="34" charset="0"/>
                <a:ea typeface="Times New Roman" panose="02020603050405020304" pitchFamily="18" charset="0"/>
                <a:cs typeface="Courier New" panose="02070309020205020404" pitchFamily="49" charset="0"/>
              </a:rPr>
              <a:t>6 bi-weekly homework assignments, </a:t>
            </a:r>
            <a:r>
              <a:rPr lang="en-US" sz="2000" dirty="0">
                <a:solidFill>
                  <a:srgbClr val="FF0000"/>
                </a:solidFill>
                <a:latin typeface="Century Gothic" panose="020B0502020202020204" pitchFamily="34" charset="0"/>
                <a:ea typeface="Times New Roman" panose="02020603050405020304" pitchFamily="18" charset="0"/>
                <a:cs typeface="Courier New" panose="02070309020205020404" pitchFamily="49" charset="0"/>
              </a:rPr>
              <a:t>should be completed and uploaded on Bb before the</a:t>
            </a:r>
            <a:r>
              <a:rPr lang="en-US" sz="2000" dirty="0">
                <a:latin typeface="Century Gothic" panose="020B0502020202020204" pitchFamily="34" charset="0"/>
                <a:ea typeface="Times New Roman" panose="02020603050405020304" pitchFamily="18" charset="0"/>
                <a:cs typeface="Courier New" panose="02070309020205020404" pitchFamily="49" charset="0"/>
              </a:rPr>
              <a:t> due dates. </a:t>
            </a:r>
            <a:endParaRPr lang="en-US" sz="2000" dirty="0"/>
          </a:p>
        </p:txBody>
      </p:sp>
      <p:sp>
        <p:nvSpPr>
          <p:cNvPr id="14" name="Rectangle 13">
            <a:extLst>
              <a:ext uri="{FF2B5EF4-FFF2-40B4-BE49-F238E27FC236}">
                <a16:creationId xmlns:a16="http://schemas.microsoft.com/office/drawing/2014/main" id="{B7F60774-C741-4178-8E75-5DAECE437CFB}"/>
              </a:ext>
            </a:extLst>
          </p:cNvPr>
          <p:cNvSpPr/>
          <p:nvPr/>
        </p:nvSpPr>
        <p:spPr>
          <a:xfrm>
            <a:off x="8187600" y="3603621"/>
            <a:ext cx="3574893" cy="1938992"/>
          </a:xfrm>
          <a:prstGeom prst="rect">
            <a:avLst/>
          </a:prstGeom>
        </p:spPr>
        <p:txBody>
          <a:bodyPr wrap="square">
            <a:spAutoFit/>
          </a:bodyPr>
          <a:lstStyle/>
          <a:p>
            <a:r>
              <a:rPr lang="en-US" sz="2000" b="1" dirty="0">
                <a:latin typeface="Century Gothic" panose="020B0502020202020204" pitchFamily="34" charset="0"/>
                <a:ea typeface="Times New Roman" panose="02020603050405020304" pitchFamily="18" charset="0"/>
                <a:cs typeface="Courier New" panose="02070309020205020404" pitchFamily="49" charset="0"/>
              </a:rPr>
              <a:t>Project (PR):</a:t>
            </a:r>
          </a:p>
          <a:p>
            <a:endParaRPr lang="en-US" sz="2000" b="1" dirty="0">
              <a:latin typeface="Century Gothic" panose="020B0502020202020204" pitchFamily="34" charset="0"/>
              <a:ea typeface="Times New Roman" panose="02020603050405020304" pitchFamily="18" charset="0"/>
              <a:cs typeface="Courier New" panose="02070309020205020404" pitchFamily="49" charset="0"/>
            </a:endParaRPr>
          </a:p>
          <a:p>
            <a:r>
              <a:rPr lang="en-US" sz="2000" dirty="0">
                <a:latin typeface="Century Gothic" panose="020B0502020202020204" pitchFamily="34" charset="0"/>
                <a:ea typeface="Times New Roman" panose="02020603050405020304" pitchFamily="18" charset="0"/>
                <a:cs typeface="Courier New" panose="02070309020205020404" pitchFamily="49" charset="0"/>
              </a:rPr>
              <a:t>The subjects and descriptions will be released once you score at least 40% on week 9 quiz. </a:t>
            </a:r>
            <a:endParaRPr lang="en-US" sz="2000" dirty="0"/>
          </a:p>
        </p:txBody>
      </p:sp>
      <p:sp>
        <p:nvSpPr>
          <p:cNvPr id="15" name="Rectangle 14">
            <a:extLst>
              <a:ext uri="{FF2B5EF4-FFF2-40B4-BE49-F238E27FC236}">
                <a16:creationId xmlns:a16="http://schemas.microsoft.com/office/drawing/2014/main" id="{7CBCB3AD-5FA2-4DBD-AEBF-4E2FC11014F7}"/>
              </a:ext>
            </a:extLst>
          </p:cNvPr>
          <p:cNvSpPr/>
          <p:nvPr/>
        </p:nvSpPr>
        <p:spPr>
          <a:xfrm>
            <a:off x="970532" y="2657842"/>
            <a:ext cx="2286000" cy="594360"/>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88" b="1" dirty="0">
                <a:solidFill>
                  <a:schemeClr val="tx1"/>
                </a:solidFill>
              </a:rPr>
              <a:t>35% Q</a:t>
            </a:r>
          </a:p>
        </p:txBody>
      </p:sp>
      <p:sp>
        <p:nvSpPr>
          <p:cNvPr id="18" name="Title 1">
            <a:extLst>
              <a:ext uri="{FF2B5EF4-FFF2-40B4-BE49-F238E27FC236}">
                <a16:creationId xmlns:a16="http://schemas.microsoft.com/office/drawing/2014/main" id="{6A8D0502-C888-4859-8007-E8577E84CD68}"/>
              </a:ext>
            </a:extLst>
          </p:cNvPr>
          <p:cNvSpPr txBox="1">
            <a:spLocks/>
          </p:cNvSpPr>
          <p:nvPr/>
        </p:nvSpPr>
        <p:spPr>
          <a:xfrm>
            <a:off x="970168" y="3603622"/>
            <a:ext cx="3034231" cy="2743200"/>
          </a:xfrm>
          <a:prstGeom prst="rect">
            <a:avLst/>
          </a:prstGeom>
        </p:spPr>
        <p:txBody>
          <a:bodyPr/>
          <a:lstStyle>
            <a:lvl1pPr algn="ctr" defTabSz="914400" rtl="0" eaLnBrk="1" latinLnBrk="0" hangingPunct="1">
              <a:lnSpc>
                <a:spcPct val="100000"/>
              </a:lnSpc>
              <a:spcBef>
                <a:spcPct val="0"/>
              </a:spcBef>
              <a:buNone/>
              <a:defRPr sz="2800" b="1" kern="1200">
                <a:solidFill>
                  <a:schemeClr val="tx1"/>
                </a:solidFill>
                <a:effectLst>
                  <a:outerShdw blurRad="38100" dist="38100" dir="2700000" algn="tl">
                    <a:srgbClr val="000000">
                      <a:alpha val="43137"/>
                    </a:srgbClr>
                  </a:outerShdw>
                </a:effectLst>
                <a:latin typeface="+mj-lt"/>
                <a:ea typeface="Open Sans" panose="020B0606030504020204" pitchFamily="34" charset="0"/>
                <a:cs typeface="Arial" panose="020B0604020202020204" pitchFamily="34" charset="0"/>
              </a:defRPr>
            </a:lvl1pPr>
          </a:lstStyle>
          <a:p>
            <a:pPr algn="l"/>
            <a:r>
              <a:rPr lang="en-US" sz="1875" dirty="0">
                <a:effectLst/>
                <a:latin typeface="Century Gothic" panose="020B0502020202020204" pitchFamily="34" charset="0"/>
                <a:cs typeface="Courier New" panose="02070309020205020404" pitchFamily="49" charset="0"/>
              </a:rPr>
              <a:t>Quiz (Q): </a:t>
            </a:r>
            <a:br>
              <a:rPr lang="en-US" sz="1875" b="0" dirty="0">
                <a:effectLst/>
                <a:latin typeface="Century Gothic" panose="020B0502020202020204" pitchFamily="34" charset="0"/>
                <a:cs typeface="Courier New" panose="02070309020205020404" pitchFamily="49" charset="0"/>
              </a:rPr>
            </a:br>
            <a:br>
              <a:rPr lang="en-US" sz="1875" b="0" dirty="0">
                <a:effectLst/>
                <a:latin typeface="Century Gothic" panose="020B0502020202020204" pitchFamily="34" charset="0"/>
                <a:cs typeface="Courier New" panose="02070309020205020404" pitchFamily="49" charset="0"/>
              </a:rPr>
            </a:br>
            <a:r>
              <a:rPr lang="en-US" sz="1875" b="0" dirty="0">
                <a:effectLst/>
                <a:latin typeface="Century Gothic" panose="020B0502020202020204" pitchFamily="34" charset="0"/>
                <a:cs typeface="Courier New" panose="02070309020205020404" pitchFamily="49" charset="0"/>
              </a:rPr>
              <a:t>There are five questions at the end of each week with three attempts. You need to score at least 40% to access materials of next week. </a:t>
            </a:r>
          </a:p>
        </p:txBody>
      </p:sp>
      <p:sp>
        <p:nvSpPr>
          <p:cNvPr id="19" name="Title 1">
            <a:extLst>
              <a:ext uri="{FF2B5EF4-FFF2-40B4-BE49-F238E27FC236}">
                <a16:creationId xmlns:a16="http://schemas.microsoft.com/office/drawing/2014/main" id="{A7B1AE90-B132-4BFA-A07F-05E6B33C9303}"/>
              </a:ext>
            </a:extLst>
          </p:cNvPr>
          <p:cNvSpPr txBox="1">
            <a:spLocks/>
          </p:cNvSpPr>
          <p:nvPr/>
        </p:nvSpPr>
        <p:spPr>
          <a:xfrm>
            <a:off x="8187600" y="409564"/>
            <a:ext cx="3034232" cy="2235833"/>
          </a:xfrm>
          <a:prstGeom prst="rect">
            <a:avLst/>
          </a:prstGeom>
        </p:spPr>
        <p:txBody>
          <a:bodyPr/>
          <a:lstStyle>
            <a:lvl1pPr algn="ctr" defTabSz="914400" rtl="0" eaLnBrk="1" latinLnBrk="0" hangingPunct="1">
              <a:lnSpc>
                <a:spcPct val="100000"/>
              </a:lnSpc>
              <a:spcBef>
                <a:spcPct val="0"/>
              </a:spcBef>
              <a:buNone/>
              <a:defRPr sz="2800" b="1" kern="1200">
                <a:solidFill>
                  <a:schemeClr val="tx1"/>
                </a:solidFill>
                <a:effectLst>
                  <a:outerShdw blurRad="38100" dist="38100" dir="2700000" algn="tl">
                    <a:srgbClr val="000000">
                      <a:alpha val="43137"/>
                    </a:srgbClr>
                  </a:outerShdw>
                </a:effectLst>
                <a:latin typeface="+mj-lt"/>
                <a:ea typeface="Open Sans" panose="020B0606030504020204" pitchFamily="34" charset="0"/>
                <a:cs typeface="Arial" panose="020B0604020202020204" pitchFamily="34" charset="0"/>
              </a:defRPr>
            </a:lvl1pPr>
          </a:lstStyle>
          <a:p>
            <a:pPr algn="l"/>
            <a:r>
              <a:rPr lang="en-US" sz="1875" dirty="0">
                <a:effectLst/>
                <a:latin typeface="Century Gothic" panose="020B0502020202020204" pitchFamily="34" charset="0"/>
                <a:cs typeface="Courier New" panose="02070309020205020404" pitchFamily="49" charset="0"/>
              </a:rPr>
              <a:t>Extra Credit: </a:t>
            </a:r>
            <a:br>
              <a:rPr lang="en-US" sz="1875" b="0" dirty="0">
                <a:effectLst/>
                <a:latin typeface="Century Gothic" panose="020B0502020202020204" pitchFamily="34" charset="0"/>
                <a:cs typeface="Courier New" panose="02070309020205020404" pitchFamily="49" charset="0"/>
              </a:rPr>
            </a:br>
            <a:br>
              <a:rPr lang="en-US" sz="1875" b="0" dirty="0">
                <a:effectLst/>
                <a:latin typeface="Century Gothic" panose="020B0502020202020204" pitchFamily="34" charset="0"/>
                <a:cs typeface="Courier New" panose="02070309020205020404" pitchFamily="49" charset="0"/>
              </a:rPr>
            </a:br>
            <a:r>
              <a:rPr lang="en-US" sz="1875" b="0" dirty="0">
                <a:effectLst/>
                <a:latin typeface="Century Gothic" panose="020B0502020202020204" pitchFamily="34" charset="0"/>
                <a:cs typeface="Courier New" panose="02070309020205020404" pitchFamily="49" charset="0"/>
              </a:rPr>
              <a:t>Up to 4% extra credit relative to you score on an end-of-the semester assessment test.</a:t>
            </a:r>
          </a:p>
          <a:p>
            <a:pPr algn="l">
              <a:lnSpc>
                <a:spcPts val="1200"/>
              </a:lnSpc>
            </a:pPr>
            <a:endParaRPr lang="en-US" sz="1875" b="0" dirty="0">
              <a:effectLst/>
              <a:latin typeface="Century Gothic" panose="020B0502020202020204" pitchFamily="34" charset="0"/>
              <a:cs typeface="Courier New" panose="02070309020205020404" pitchFamily="49" charset="0"/>
            </a:endParaRPr>
          </a:p>
        </p:txBody>
      </p:sp>
      <p:sp>
        <p:nvSpPr>
          <p:cNvPr id="20" name="Rectangle 19">
            <a:extLst>
              <a:ext uri="{FF2B5EF4-FFF2-40B4-BE49-F238E27FC236}">
                <a16:creationId xmlns:a16="http://schemas.microsoft.com/office/drawing/2014/main" id="{6BFF9C66-DF8B-4040-AD15-06659B00AD2B}"/>
              </a:ext>
            </a:extLst>
          </p:cNvPr>
          <p:cNvSpPr/>
          <p:nvPr/>
        </p:nvSpPr>
        <p:spPr>
          <a:xfrm>
            <a:off x="5908292" y="2645398"/>
            <a:ext cx="1645920" cy="603504"/>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88" b="1" dirty="0">
                <a:solidFill>
                  <a:schemeClr val="tx1"/>
                </a:solidFill>
              </a:rPr>
              <a:t>20% - PR</a:t>
            </a:r>
          </a:p>
        </p:txBody>
      </p:sp>
    </p:spTree>
    <p:extLst>
      <p:ext uri="{BB962C8B-B14F-4D97-AF65-F5344CB8AC3E}">
        <p14:creationId xmlns:p14="http://schemas.microsoft.com/office/powerpoint/2010/main" val="3470669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65A1BC-1BF9-43DB-9CE8-FD81939A9433}"/>
              </a:ext>
            </a:extLst>
          </p:cNvPr>
          <p:cNvPicPr>
            <a:picLocks noChangeAspect="1"/>
          </p:cNvPicPr>
          <p:nvPr/>
        </p:nvPicPr>
        <p:blipFill>
          <a:blip r:embed="rId3"/>
          <a:stretch>
            <a:fillRect/>
          </a:stretch>
        </p:blipFill>
        <p:spPr>
          <a:xfrm>
            <a:off x="3867351" y="462576"/>
            <a:ext cx="3947160" cy="5932848"/>
          </a:xfrm>
          <a:prstGeom prst="rect">
            <a:avLst/>
          </a:prstGeom>
        </p:spPr>
      </p:pic>
      <p:sp>
        <p:nvSpPr>
          <p:cNvPr id="4" name="Rectangle 3">
            <a:extLst>
              <a:ext uri="{FF2B5EF4-FFF2-40B4-BE49-F238E27FC236}">
                <a16:creationId xmlns:a16="http://schemas.microsoft.com/office/drawing/2014/main" id="{E6D2B2F1-7EBC-43D9-966F-F58E41E5FDA7}"/>
              </a:ext>
            </a:extLst>
          </p:cNvPr>
          <p:cNvSpPr/>
          <p:nvPr/>
        </p:nvSpPr>
        <p:spPr>
          <a:xfrm>
            <a:off x="743786" y="698697"/>
            <a:ext cx="2929890" cy="1754326"/>
          </a:xfrm>
          <a:prstGeom prst="rect">
            <a:avLst/>
          </a:prstGeom>
        </p:spPr>
        <p:txBody>
          <a:bodyPr wrap="square">
            <a:spAutoFit/>
          </a:bodyPr>
          <a:lstStyle/>
          <a:p>
            <a:r>
              <a:rPr lang="en-US" dirty="0">
                <a:latin typeface="Times New Roman" panose="02020603050405020304" pitchFamily="18" charset="0"/>
                <a:ea typeface="Calibri" panose="020F0502020204030204" pitchFamily="34" charset="0"/>
              </a:rPr>
              <a:t>● Read chapter handouts </a:t>
            </a:r>
            <a:r>
              <a:rPr lang="en-US" dirty="0">
                <a:solidFill>
                  <a:srgbClr val="0070C0"/>
                </a:solidFill>
                <a:latin typeface="Times New Roman" panose="02020603050405020304" pitchFamily="18" charset="0"/>
                <a:ea typeface="Calibri" panose="020F0502020204030204" pitchFamily="34" charset="0"/>
              </a:rPr>
              <a:t>BEFORE</a:t>
            </a:r>
            <a:r>
              <a:rPr lang="en-US" dirty="0">
                <a:latin typeface="Times New Roman" panose="02020603050405020304" pitchFamily="18" charset="0"/>
                <a:ea typeface="Calibri" panose="020F0502020204030204" pitchFamily="34" charset="0"/>
              </a:rPr>
              <a:t> class, print the class slides, then come to class and pay attention, take notes and add them to your material.</a:t>
            </a:r>
            <a:endParaRPr lang="en-US" dirty="0"/>
          </a:p>
        </p:txBody>
      </p:sp>
      <p:sp>
        <p:nvSpPr>
          <p:cNvPr id="5" name="Rectangle 4">
            <a:extLst>
              <a:ext uri="{FF2B5EF4-FFF2-40B4-BE49-F238E27FC236}">
                <a16:creationId xmlns:a16="http://schemas.microsoft.com/office/drawing/2014/main" id="{C12C69AC-19B1-4309-A3F6-476606EF80CD}"/>
              </a:ext>
            </a:extLst>
          </p:cNvPr>
          <p:cNvSpPr/>
          <p:nvPr/>
        </p:nvSpPr>
        <p:spPr>
          <a:xfrm>
            <a:off x="743786" y="2639190"/>
            <a:ext cx="2929890" cy="2031325"/>
          </a:xfrm>
          <a:prstGeom prst="rect">
            <a:avLst/>
          </a:prstGeom>
        </p:spPr>
        <p:txBody>
          <a:bodyPr wrap="square">
            <a:spAutoFit/>
          </a:bodyPr>
          <a:lstStyle/>
          <a:p>
            <a:r>
              <a:rPr lang="en-US" dirty="0">
                <a:solidFill>
                  <a:schemeClr val="tx2"/>
                </a:solidFill>
                <a:latin typeface="Times New Roman" panose="02020603050405020304" pitchFamily="18" charset="0"/>
                <a:ea typeface="Calibri" panose="020F0502020204030204" pitchFamily="34" charset="0"/>
              </a:rPr>
              <a:t>● </a:t>
            </a:r>
            <a:r>
              <a:rPr lang="en-US" dirty="0">
                <a:solidFill>
                  <a:srgbClr val="FF0000"/>
                </a:solidFill>
                <a:latin typeface="Times New Roman" panose="02020603050405020304" pitchFamily="18" charset="0"/>
                <a:ea typeface="Calibri" panose="020F0502020204030204" pitchFamily="34" charset="0"/>
              </a:rPr>
              <a:t>PRACTICE</a:t>
            </a:r>
            <a:r>
              <a:rPr lang="en-US" dirty="0">
                <a:latin typeface="Times New Roman" panose="02020603050405020304" pitchFamily="18" charset="0"/>
                <a:ea typeface="Calibri" panose="020F0502020204030204" pitchFamily="34" charset="0"/>
              </a:rPr>
              <a:t>, try to work the examples yourself, spend time on solving practice and homework problems, run the codes, watching me solve the problems or reading the answers is not enough.</a:t>
            </a:r>
            <a:endParaRPr lang="en-US" dirty="0"/>
          </a:p>
        </p:txBody>
      </p:sp>
      <p:sp>
        <p:nvSpPr>
          <p:cNvPr id="6" name="Rectangle 5">
            <a:extLst>
              <a:ext uri="{FF2B5EF4-FFF2-40B4-BE49-F238E27FC236}">
                <a16:creationId xmlns:a16="http://schemas.microsoft.com/office/drawing/2014/main" id="{BAC4D0CE-1FDC-456B-8CC8-689AD9978554}"/>
              </a:ext>
            </a:extLst>
          </p:cNvPr>
          <p:cNvSpPr/>
          <p:nvPr/>
        </p:nvSpPr>
        <p:spPr>
          <a:xfrm>
            <a:off x="743786" y="4856682"/>
            <a:ext cx="2929890" cy="1346331"/>
          </a:xfrm>
          <a:prstGeom prst="rect">
            <a:avLst/>
          </a:prstGeom>
        </p:spPr>
        <p:txBody>
          <a:bodyPr wrap="square">
            <a:spAutoFit/>
          </a:bodyPr>
          <a:lstStyle/>
          <a:p>
            <a:pPr lvl="0">
              <a:lnSpc>
                <a:spcPct val="115000"/>
              </a:lnSpc>
            </a:pPr>
            <a:r>
              <a:rPr lang="en-US" dirty="0">
                <a:latin typeface="Times New Roman" panose="02020603050405020304" pitchFamily="18" charset="0"/>
                <a:ea typeface="Calibri" panose="020F0502020204030204" pitchFamily="34" charset="0"/>
                <a:cs typeface="Arial" panose="020B0604020202020204" pitchFamily="34" charset="0"/>
              </a:rPr>
              <a:t>● DO NOT wait until the last minute to start the assignments, distribute the work over the week.</a:t>
            </a: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92FCB8AB-5D29-4805-BFD8-196114503918}"/>
              </a:ext>
            </a:extLst>
          </p:cNvPr>
          <p:cNvSpPr/>
          <p:nvPr/>
        </p:nvSpPr>
        <p:spPr>
          <a:xfrm>
            <a:off x="8008186" y="698697"/>
            <a:ext cx="3161384" cy="1477328"/>
          </a:xfrm>
          <a:prstGeom prst="rect">
            <a:avLst/>
          </a:prstGeom>
        </p:spPr>
        <p:txBody>
          <a:bodyPr wrap="square">
            <a:spAutoFit/>
          </a:bodyPr>
          <a:lstStyle/>
          <a:p>
            <a:r>
              <a:rPr lang="en-US" dirty="0">
                <a:latin typeface="Times New Roman" panose="02020603050405020304" pitchFamily="18" charset="0"/>
                <a:ea typeface="Calibri" panose="020F0502020204030204" pitchFamily="34" charset="0"/>
              </a:rPr>
              <a:t>● </a:t>
            </a:r>
            <a:r>
              <a:rPr lang="en-US" dirty="0">
                <a:solidFill>
                  <a:srgbClr val="00B050"/>
                </a:solidFill>
                <a:latin typeface="Times New Roman" panose="02020603050405020304" pitchFamily="18" charset="0"/>
                <a:ea typeface="Calibri" panose="020F0502020204030204" pitchFamily="34" charset="0"/>
              </a:rPr>
              <a:t>ASK QUESTIONS </a:t>
            </a:r>
            <a:r>
              <a:rPr lang="en-US" dirty="0">
                <a:latin typeface="Times New Roman" panose="02020603050405020304" pitchFamily="18" charset="0"/>
                <a:ea typeface="Calibri" panose="020F0502020204030204" pitchFamily="34" charset="0"/>
              </a:rPr>
              <a:t>if you do not understand something, odds are you aren't the only one, ask questions. Take advantage of the office hours.</a:t>
            </a:r>
            <a:endParaRPr lang="en-US" dirty="0"/>
          </a:p>
        </p:txBody>
      </p:sp>
      <p:sp>
        <p:nvSpPr>
          <p:cNvPr id="8" name="Rectangle 7">
            <a:extLst>
              <a:ext uri="{FF2B5EF4-FFF2-40B4-BE49-F238E27FC236}">
                <a16:creationId xmlns:a16="http://schemas.microsoft.com/office/drawing/2014/main" id="{E0FF4EF1-B6C2-47F5-94DA-0B3829ACD53D}"/>
              </a:ext>
            </a:extLst>
          </p:cNvPr>
          <p:cNvSpPr/>
          <p:nvPr/>
        </p:nvSpPr>
        <p:spPr>
          <a:xfrm>
            <a:off x="8008186" y="2453023"/>
            <a:ext cx="2804160" cy="2031325"/>
          </a:xfrm>
          <a:prstGeom prst="rect">
            <a:avLst/>
          </a:prstGeom>
        </p:spPr>
        <p:txBody>
          <a:bodyPr wrap="square">
            <a:spAutoFit/>
          </a:bodyPr>
          <a:lstStyle/>
          <a:p>
            <a:r>
              <a:rPr lang="en-US" dirty="0">
                <a:latin typeface="Times New Roman" panose="02020603050405020304" pitchFamily="18" charset="0"/>
                <a:ea typeface="Calibri" panose="020F0502020204030204" pitchFamily="34" charset="0"/>
              </a:rPr>
              <a:t>● </a:t>
            </a:r>
            <a:r>
              <a:rPr lang="en-US" dirty="0">
                <a:solidFill>
                  <a:srgbClr val="7030A0"/>
                </a:solidFill>
                <a:latin typeface="Times New Roman" panose="02020603050405020304" pitchFamily="18" charset="0"/>
                <a:ea typeface="Calibri" panose="020F0502020204030204" pitchFamily="34" charset="0"/>
              </a:rPr>
              <a:t>GET HELP EARLY </a:t>
            </a:r>
            <a:r>
              <a:rPr lang="en-US" dirty="0">
                <a:latin typeface="Times New Roman" panose="02020603050405020304" pitchFamily="18" charset="0"/>
                <a:ea typeface="Calibri" panose="020F0502020204030204" pitchFamily="34" charset="0"/>
              </a:rPr>
              <a:t>if you are struggling. If you wait until the night before a test to learn weeks’ worth of material it can be overwhelming and it usually does not end well.</a:t>
            </a:r>
            <a:endParaRPr lang="en-US" dirty="0"/>
          </a:p>
        </p:txBody>
      </p:sp>
    </p:spTree>
    <p:extLst>
      <p:ext uri="{BB962C8B-B14F-4D97-AF65-F5344CB8AC3E}">
        <p14:creationId xmlns:p14="http://schemas.microsoft.com/office/powerpoint/2010/main" val="2439676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6">
                    <a:lumMod val="50000"/>
                  </a:schemeClr>
                </a:solidFill>
              </a:rPr>
              <a:t>Summary</a:t>
            </a:r>
          </a:p>
        </p:txBody>
      </p:sp>
      <p:sp>
        <p:nvSpPr>
          <p:cNvPr id="3" name="Content Placeholder 2"/>
          <p:cNvSpPr>
            <a:spLocks noGrp="1"/>
          </p:cNvSpPr>
          <p:nvPr>
            <p:ph idx="1"/>
          </p:nvPr>
        </p:nvSpPr>
        <p:spPr>
          <a:xfrm>
            <a:off x="838200" y="1690688"/>
            <a:ext cx="7241275" cy="4760911"/>
          </a:xfrm>
        </p:spPr>
        <p:txBody>
          <a:bodyPr>
            <a:normAutofit/>
          </a:bodyPr>
          <a:lstStyle/>
          <a:p>
            <a:pPr marL="0" indent="0">
              <a:lnSpc>
                <a:spcPct val="100000"/>
              </a:lnSpc>
              <a:buNone/>
            </a:pPr>
            <a:r>
              <a:rPr lang="en-AU" sz="3200" dirty="0"/>
              <a:t>• </a:t>
            </a:r>
            <a:r>
              <a:rPr lang="en-US" sz="2900" b="1" dirty="0"/>
              <a:t>Machine Learning, What and How</a:t>
            </a:r>
          </a:p>
          <a:p>
            <a:pPr marL="0" indent="0">
              <a:lnSpc>
                <a:spcPct val="100000"/>
              </a:lnSpc>
              <a:buNone/>
            </a:pPr>
            <a:r>
              <a:rPr lang="en-US" sz="2900" dirty="0">
                <a:solidFill>
                  <a:srgbClr val="990033"/>
                </a:solidFill>
              </a:rPr>
              <a:t>	</a:t>
            </a:r>
            <a:r>
              <a:rPr lang="en-US" sz="2900" dirty="0"/>
              <a:t>○ </a:t>
            </a:r>
            <a:r>
              <a:rPr lang="en-US" sz="2900" dirty="0">
                <a:solidFill>
                  <a:srgbClr val="990033"/>
                </a:solidFill>
              </a:rPr>
              <a:t>Supervised Learning </a:t>
            </a:r>
          </a:p>
          <a:p>
            <a:pPr marL="0" indent="0">
              <a:lnSpc>
                <a:spcPct val="100000"/>
              </a:lnSpc>
              <a:buNone/>
            </a:pPr>
            <a:r>
              <a:rPr lang="en-US" sz="2900" dirty="0">
                <a:solidFill>
                  <a:srgbClr val="990033"/>
                </a:solidFill>
              </a:rPr>
              <a:t>	</a:t>
            </a:r>
            <a:r>
              <a:rPr lang="en-US" sz="2900" dirty="0"/>
              <a:t>○</a:t>
            </a:r>
            <a:r>
              <a:rPr lang="en-US" sz="2900" dirty="0">
                <a:solidFill>
                  <a:srgbClr val="990033"/>
                </a:solidFill>
              </a:rPr>
              <a:t> Unsupervised Learning</a:t>
            </a:r>
          </a:p>
          <a:p>
            <a:pPr marL="0" indent="0">
              <a:lnSpc>
                <a:spcPct val="100000"/>
              </a:lnSpc>
              <a:buNone/>
            </a:pPr>
            <a:r>
              <a:rPr lang="en-US" sz="2900" dirty="0">
                <a:solidFill>
                  <a:srgbClr val="990033"/>
                </a:solidFill>
              </a:rPr>
              <a:t>	</a:t>
            </a:r>
            <a:r>
              <a:rPr lang="en-US" sz="2900" dirty="0"/>
              <a:t>○ </a:t>
            </a:r>
            <a:r>
              <a:rPr lang="en-US" sz="2900" dirty="0">
                <a:solidFill>
                  <a:srgbClr val="990033"/>
                </a:solidFill>
              </a:rPr>
              <a:t>Reinforcement Learning</a:t>
            </a:r>
          </a:p>
          <a:p>
            <a:pPr marL="0" indent="0">
              <a:lnSpc>
                <a:spcPct val="100000"/>
              </a:lnSpc>
              <a:buNone/>
            </a:pPr>
            <a:r>
              <a:rPr lang="en-US" sz="2900" dirty="0">
                <a:solidFill>
                  <a:srgbClr val="990033"/>
                </a:solidFill>
              </a:rPr>
              <a:t>	</a:t>
            </a:r>
            <a:r>
              <a:rPr lang="en-US" sz="2900" dirty="0"/>
              <a:t>○ </a:t>
            </a:r>
            <a:r>
              <a:rPr lang="en-US" sz="2900" dirty="0">
                <a:solidFill>
                  <a:srgbClr val="990033"/>
                </a:solidFill>
              </a:rPr>
              <a:t>Deep Learning</a:t>
            </a:r>
          </a:p>
          <a:p>
            <a:pPr marL="0" indent="0">
              <a:lnSpc>
                <a:spcPct val="100000"/>
              </a:lnSpc>
              <a:buNone/>
            </a:pPr>
            <a:r>
              <a:rPr lang="en-AU" sz="3200" dirty="0"/>
              <a:t>• </a:t>
            </a:r>
            <a:r>
              <a:rPr lang="en-US" sz="2900" b="1" dirty="0"/>
              <a:t>Expectations</a:t>
            </a:r>
          </a:p>
          <a:p>
            <a:pPr marL="0" indent="0">
              <a:lnSpc>
                <a:spcPct val="100000"/>
              </a:lnSpc>
              <a:buNone/>
            </a:pPr>
            <a:r>
              <a:rPr lang="en-US" sz="2900" dirty="0">
                <a:solidFill>
                  <a:srgbClr val="990033"/>
                </a:solidFill>
              </a:rPr>
              <a:t>	</a:t>
            </a:r>
            <a:r>
              <a:rPr lang="en-US" sz="2900" dirty="0"/>
              <a:t>○ </a:t>
            </a:r>
            <a:r>
              <a:rPr lang="en-US" sz="2900" dirty="0">
                <a:solidFill>
                  <a:srgbClr val="990033"/>
                </a:solidFill>
              </a:rPr>
              <a:t>Textbook</a:t>
            </a:r>
          </a:p>
          <a:p>
            <a:pPr marL="0" indent="0">
              <a:lnSpc>
                <a:spcPct val="100000"/>
              </a:lnSpc>
              <a:buNone/>
            </a:pPr>
            <a:r>
              <a:rPr lang="en-US" sz="2900" dirty="0">
                <a:solidFill>
                  <a:srgbClr val="990033"/>
                </a:solidFill>
              </a:rPr>
              <a:t>	</a:t>
            </a:r>
            <a:r>
              <a:rPr lang="en-US" sz="2900" dirty="0"/>
              <a:t>○ </a:t>
            </a:r>
            <a:r>
              <a:rPr lang="en-US" sz="2900" dirty="0">
                <a:solidFill>
                  <a:srgbClr val="990033"/>
                </a:solidFill>
              </a:rPr>
              <a:t>Table of Contents</a:t>
            </a:r>
          </a:p>
        </p:txBody>
      </p:sp>
      <p:sp>
        <p:nvSpPr>
          <p:cNvPr id="4" name="Slide Number Placeholder 3"/>
          <p:cNvSpPr>
            <a:spLocks noGrp="1"/>
          </p:cNvSpPr>
          <p:nvPr>
            <p:ph type="sldNum" sz="quarter" idx="12"/>
          </p:nvPr>
        </p:nvSpPr>
        <p:spPr/>
        <p:txBody>
          <a:bodyPr/>
          <a:lstStyle/>
          <a:p>
            <a:fld id="{1CC9FA7F-0CA6-42CA-A077-320536EF702B}" type="slidenum">
              <a:rPr lang="en-US" smtClean="0"/>
              <a:t>2</a:t>
            </a:fld>
            <a:endParaRPr lang="en-US"/>
          </a:p>
        </p:txBody>
      </p:sp>
      <p:pic>
        <p:nvPicPr>
          <p:cNvPr id="6" name="Picture 5">
            <a:extLst>
              <a:ext uri="{FF2B5EF4-FFF2-40B4-BE49-F238E27FC236}">
                <a16:creationId xmlns:a16="http://schemas.microsoft.com/office/drawing/2014/main" id="{DED49FFA-939B-4570-A85B-9B88BEF644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2171" y="582123"/>
            <a:ext cx="4928933" cy="3489020"/>
          </a:xfrm>
          <a:prstGeom prst="rect">
            <a:avLst/>
          </a:prstGeom>
        </p:spPr>
      </p:pic>
    </p:spTree>
    <p:extLst>
      <p:ext uri="{BB962C8B-B14F-4D97-AF65-F5344CB8AC3E}">
        <p14:creationId xmlns:p14="http://schemas.microsoft.com/office/powerpoint/2010/main" val="11120015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lumMod val="75000"/>
                  </a:schemeClr>
                </a:solidFill>
              </a:rPr>
              <a:t>References</a:t>
            </a:r>
          </a:p>
        </p:txBody>
      </p:sp>
      <p:sp>
        <p:nvSpPr>
          <p:cNvPr id="3" name="Content Placeholder 2"/>
          <p:cNvSpPr>
            <a:spLocks noGrp="1"/>
          </p:cNvSpPr>
          <p:nvPr>
            <p:ph idx="1"/>
          </p:nvPr>
        </p:nvSpPr>
        <p:spPr>
          <a:xfrm>
            <a:off x="838200" y="1687838"/>
            <a:ext cx="10515600" cy="4560561"/>
          </a:xfrm>
        </p:spPr>
        <p:txBody>
          <a:bodyPr>
            <a:normAutofit/>
          </a:bodyPr>
          <a:lstStyle/>
          <a:p>
            <a:pPr marL="0" indent="0">
              <a:buNone/>
            </a:pPr>
            <a:r>
              <a:rPr lang="en-US" sz="2400" dirty="0">
                <a:solidFill>
                  <a:srgbClr val="C00000"/>
                </a:solidFill>
              </a:rPr>
              <a:t>[1] </a:t>
            </a:r>
            <a:r>
              <a:rPr lang="en-US" sz="2400" dirty="0"/>
              <a:t>linkedin.com/pulse/business-intelligence-its-relationship-big-data-geekstyle</a:t>
            </a:r>
            <a:endParaRPr lang="en-US" sz="2400" dirty="0">
              <a:solidFill>
                <a:srgbClr val="C00000"/>
              </a:solidFill>
            </a:endParaRPr>
          </a:p>
          <a:p>
            <a:pPr marL="0" indent="0">
              <a:buNone/>
            </a:pPr>
            <a:r>
              <a:rPr lang="en-US" sz="2400" dirty="0">
                <a:solidFill>
                  <a:srgbClr val="C00000"/>
                </a:solidFill>
              </a:rPr>
              <a:t>[2] </a:t>
            </a:r>
            <a:r>
              <a:rPr lang="en-US" sz="2400" dirty="0"/>
              <a:t>Frank, A., Asuncion, A., UCI Machine Learning Repository, http://archive.ics.uci.edu/ml, 2010.</a:t>
            </a:r>
          </a:p>
          <a:p>
            <a:pPr marL="0" indent="0">
              <a:buNone/>
            </a:pPr>
            <a:r>
              <a:rPr lang="en-US" sz="2400" dirty="0">
                <a:solidFill>
                  <a:srgbClr val="C00000"/>
                </a:solidFill>
              </a:rPr>
              <a:t>[3] </a:t>
            </a:r>
            <a:r>
              <a:rPr lang="en-US" sz="2400" dirty="0"/>
              <a:t>Andrew Ng, Machine Learning on Coursera, Stanford University, Accessed July 2015.</a:t>
            </a:r>
          </a:p>
          <a:p>
            <a:pPr marL="0" indent="0">
              <a:buNone/>
            </a:pPr>
            <a:r>
              <a:rPr lang="en-US" sz="2400" dirty="0">
                <a:solidFill>
                  <a:srgbClr val="C00000"/>
                </a:solidFill>
              </a:rPr>
              <a:t>[4] </a:t>
            </a:r>
            <a:r>
              <a:rPr lang="en-US" sz="2400" dirty="0"/>
              <a:t>Google’s DeepMind AlphaGo, Accessed Jan 2018, https://deepmind.com</a:t>
            </a:r>
          </a:p>
          <a:p>
            <a:pPr marL="0" indent="0">
              <a:buNone/>
            </a:pPr>
            <a:r>
              <a:rPr lang="en-US" sz="2400" dirty="0">
                <a:solidFill>
                  <a:srgbClr val="C00000"/>
                </a:solidFill>
              </a:rPr>
              <a:t>[5] </a:t>
            </a:r>
            <a:r>
              <a:rPr lang="en-US" sz="2400" dirty="0"/>
              <a:t>Jason Brownlee, A Tour of Machine Learning Algorithms, Accessed Jan 2018, https://machinelearningmastery.com/a-tour-of-machine-learning-algorithms</a:t>
            </a:r>
          </a:p>
        </p:txBody>
      </p:sp>
      <p:sp>
        <p:nvSpPr>
          <p:cNvPr id="4" name="Slide Number Placeholder 3"/>
          <p:cNvSpPr>
            <a:spLocks noGrp="1"/>
          </p:cNvSpPr>
          <p:nvPr>
            <p:ph type="sldNum" sz="quarter" idx="12"/>
          </p:nvPr>
        </p:nvSpPr>
        <p:spPr/>
        <p:txBody>
          <a:bodyPr/>
          <a:lstStyle/>
          <a:p>
            <a:fld id="{B7800048-E727-4FF2-84CB-12EC07D9C79C}" type="slidenum">
              <a:rPr lang="en-US" smtClean="0"/>
              <a:t>20</a:t>
            </a:fld>
            <a:endParaRPr lang="en-US"/>
          </a:p>
        </p:txBody>
      </p:sp>
    </p:spTree>
    <p:extLst>
      <p:ext uri="{BB962C8B-B14F-4D97-AF65-F5344CB8AC3E}">
        <p14:creationId xmlns:p14="http://schemas.microsoft.com/office/powerpoint/2010/main" val="3948754057"/>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DEE4F-EB8A-4BCF-B121-EF9A04ADA177}"/>
              </a:ext>
            </a:extLst>
          </p:cNvPr>
          <p:cNvSpPr>
            <a:spLocks noGrp="1"/>
          </p:cNvSpPr>
          <p:nvPr>
            <p:ph type="ctrTitle"/>
          </p:nvPr>
        </p:nvSpPr>
        <p:spPr>
          <a:xfrm>
            <a:off x="1524000" y="2235200"/>
            <a:ext cx="9144000" cy="2387600"/>
          </a:xfrm>
        </p:spPr>
        <p:txBody>
          <a:bodyPr/>
          <a:lstStyle/>
          <a:p>
            <a:r>
              <a:rPr lang="en-US" dirty="0">
                <a:solidFill>
                  <a:srgbClr val="990033"/>
                </a:solidFill>
              </a:rPr>
              <a:t>Probability Distributions Summary</a:t>
            </a:r>
          </a:p>
        </p:txBody>
      </p:sp>
      <p:pic>
        <p:nvPicPr>
          <p:cNvPr id="6" name="Picture 5">
            <a:extLst>
              <a:ext uri="{FF2B5EF4-FFF2-40B4-BE49-F238E27FC236}">
                <a16:creationId xmlns:a16="http://schemas.microsoft.com/office/drawing/2014/main" id="{62200A62-F8D7-475D-906C-7E9CA67C7C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550" y="344364"/>
            <a:ext cx="2956566" cy="1371848"/>
          </a:xfrm>
          <a:prstGeom prst="rect">
            <a:avLst/>
          </a:prstGeom>
        </p:spPr>
      </p:pic>
      <p:sp>
        <p:nvSpPr>
          <p:cNvPr id="7" name="TextBox 6">
            <a:extLst>
              <a:ext uri="{FF2B5EF4-FFF2-40B4-BE49-F238E27FC236}">
                <a16:creationId xmlns:a16="http://schemas.microsoft.com/office/drawing/2014/main" id="{48226A73-7AF6-492B-8823-C91CE2DF5268}"/>
              </a:ext>
            </a:extLst>
          </p:cNvPr>
          <p:cNvSpPr txBox="1"/>
          <p:nvPr/>
        </p:nvSpPr>
        <p:spPr>
          <a:xfrm>
            <a:off x="8839725" y="5735637"/>
            <a:ext cx="3071225" cy="923330"/>
          </a:xfrm>
          <a:prstGeom prst="rect">
            <a:avLst/>
          </a:prstGeom>
          <a:noFill/>
        </p:spPr>
        <p:txBody>
          <a:bodyPr wrap="none" rtlCol="0">
            <a:spAutoFit/>
          </a:bodyPr>
          <a:lstStyle/>
          <a:p>
            <a:pPr algn="ctr"/>
            <a:r>
              <a:rPr lang="en-US" dirty="0"/>
              <a:t>Dr. Abolfazl Saghafi</a:t>
            </a:r>
          </a:p>
          <a:p>
            <a:pPr algn="ctr"/>
            <a:r>
              <a:rPr lang="en-US" dirty="0"/>
              <a:t>Assistant Professor of Statistics</a:t>
            </a:r>
          </a:p>
          <a:p>
            <a:pPr algn="ctr"/>
            <a:r>
              <a:rPr lang="en-US" dirty="0"/>
              <a:t>Data Science Program Director</a:t>
            </a:r>
          </a:p>
        </p:txBody>
      </p:sp>
    </p:spTree>
    <p:extLst>
      <p:ext uri="{BB962C8B-B14F-4D97-AF65-F5344CB8AC3E}">
        <p14:creationId xmlns:p14="http://schemas.microsoft.com/office/powerpoint/2010/main" val="2734145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04D45-7A93-4B1B-8EE1-12FA72D7E340}"/>
              </a:ext>
            </a:extLst>
          </p:cNvPr>
          <p:cNvSpPr>
            <a:spLocks noGrp="1"/>
          </p:cNvSpPr>
          <p:nvPr>
            <p:ph type="title"/>
          </p:nvPr>
        </p:nvSpPr>
        <p:spPr>
          <a:xfrm>
            <a:off x="838200" y="365125"/>
            <a:ext cx="7343899" cy="1325563"/>
          </a:xfrm>
        </p:spPr>
        <p:txBody>
          <a:bodyPr/>
          <a:lstStyle/>
          <a:p>
            <a:r>
              <a:rPr lang="en-US" dirty="0">
                <a:solidFill>
                  <a:srgbClr val="990033"/>
                </a:solidFill>
              </a:rPr>
              <a:t>Summary</a:t>
            </a:r>
          </a:p>
        </p:txBody>
      </p:sp>
      <p:sp>
        <p:nvSpPr>
          <p:cNvPr id="4" name="Subtitle 2">
            <a:extLst>
              <a:ext uri="{FF2B5EF4-FFF2-40B4-BE49-F238E27FC236}">
                <a16:creationId xmlns:a16="http://schemas.microsoft.com/office/drawing/2014/main" id="{23520EF5-88EA-4BBE-9813-92118385787C}"/>
              </a:ext>
            </a:extLst>
          </p:cNvPr>
          <p:cNvSpPr txBox="1">
            <a:spLocks/>
          </p:cNvSpPr>
          <p:nvPr/>
        </p:nvSpPr>
        <p:spPr>
          <a:xfrm>
            <a:off x="823354" y="1642608"/>
            <a:ext cx="7343899" cy="4811714"/>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3600" dirty="0"/>
              <a:t>● Normal and Standard Normal distributions</a:t>
            </a:r>
          </a:p>
          <a:p>
            <a:pPr marL="0" indent="0">
              <a:lnSpc>
                <a:spcPct val="150000"/>
              </a:lnSpc>
              <a:buNone/>
            </a:pPr>
            <a:r>
              <a:rPr lang="en-US" sz="3600" dirty="0"/>
              <a:t>● Central Limit Theorem</a:t>
            </a:r>
          </a:p>
          <a:p>
            <a:pPr marL="0" indent="0">
              <a:lnSpc>
                <a:spcPct val="150000"/>
              </a:lnSpc>
              <a:buNone/>
            </a:pPr>
            <a:r>
              <a:rPr lang="en-US" sz="3600" dirty="0"/>
              <a:t>● t-distribution</a:t>
            </a:r>
          </a:p>
          <a:p>
            <a:pPr marL="0" indent="0">
              <a:lnSpc>
                <a:spcPct val="150000"/>
              </a:lnSpc>
              <a:buNone/>
            </a:pPr>
            <a:r>
              <a:rPr lang="en-US" sz="3600" dirty="0"/>
              <a:t>● Gamma function</a:t>
            </a:r>
          </a:p>
          <a:p>
            <a:pPr marL="0" indent="0">
              <a:lnSpc>
                <a:spcPct val="150000"/>
              </a:lnSpc>
              <a:buNone/>
            </a:pPr>
            <a:r>
              <a:rPr lang="en-US" sz="3600" dirty="0"/>
              <a:t>● Chi-square distribution</a:t>
            </a:r>
          </a:p>
          <a:p>
            <a:pPr marL="0" indent="0">
              <a:lnSpc>
                <a:spcPct val="150000"/>
              </a:lnSpc>
              <a:buNone/>
            </a:pPr>
            <a:r>
              <a:rPr lang="en-US" sz="3600" dirty="0"/>
              <a:t>● F distribution</a:t>
            </a:r>
          </a:p>
          <a:p>
            <a:pPr marL="0" indent="0">
              <a:lnSpc>
                <a:spcPct val="150000"/>
              </a:lnSpc>
              <a:buNone/>
            </a:pPr>
            <a:r>
              <a:rPr lang="en-US" sz="3600" dirty="0"/>
              <a:t>● Bivariate Normal</a:t>
            </a:r>
          </a:p>
        </p:txBody>
      </p:sp>
      <p:pic>
        <p:nvPicPr>
          <p:cNvPr id="5" name="Picture 4" descr="A close up of text on a white background&#10;&#10;Description generated with very high confidence">
            <a:extLst>
              <a:ext uri="{FF2B5EF4-FFF2-40B4-BE49-F238E27FC236}">
                <a16:creationId xmlns:a16="http://schemas.microsoft.com/office/drawing/2014/main" id="{F0003AFE-2306-4EC4-A63E-7F9E94DECC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1489" y="2666808"/>
            <a:ext cx="6395310" cy="3787514"/>
          </a:xfrm>
          <a:prstGeom prst="rect">
            <a:avLst/>
          </a:prstGeom>
        </p:spPr>
      </p:pic>
    </p:spTree>
    <p:extLst>
      <p:ext uri="{BB962C8B-B14F-4D97-AF65-F5344CB8AC3E}">
        <p14:creationId xmlns:p14="http://schemas.microsoft.com/office/powerpoint/2010/main" val="34652258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67C3D-AB9A-4255-B1BD-5B955DB42379}"/>
              </a:ext>
            </a:extLst>
          </p:cNvPr>
          <p:cNvSpPr>
            <a:spLocks noGrp="1"/>
          </p:cNvSpPr>
          <p:nvPr>
            <p:ph type="title"/>
          </p:nvPr>
        </p:nvSpPr>
        <p:spPr/>
        <p:txBody>
          <a:bodyPr>
            <a:normAutofit/>
          </a:bodyPr>
          <a:lstStyle/>
          <a:p>
            <a:r>
              <a:rPr lang="en-US" sz="3600" dirty="0">
                <a:solidFill>
                  <a:srgbClr val="990033"/>
                </a:solidFill>
              </a:rPr>
              <a:t>Normal Distribution</a:t>
            </a:r>
          </a:p>
        </p:txBody>
      </p:sp>
      <p:sp>
        <p:nvSpPr>
          <p:cNvPr id="4" name="TextBox 3">
            <a:extLst>
              <a:ext uri="{FF2B5EF4-FFF2-40B4-BE49-F238E27FC236}">
                <a16:creationId xmlns:a16="http://schemas.microsoft.com/office/drawing/2014/main" id="{35B297E7-8305-4FDE-A3E3-07D93411BBCC}"/>
              </a:ext>
            </a:extLst>
          </p:cNvPr>
          <p:cNvSpPr txBox="1"/>
          <p:nvPr/>
        </p:nvSpPr>
        <p:spPr>
          <a:xfrm>
            <a:off x="838200" y="1690688"/>
            <a:ext cx="5633852" cy="769441"/>
          </a:xfrm>
          <a:prstGeom prst="rect">
            <a:avLst/>
          </a:prstGeom>
          <a:noFill/>
        </p:spPr>
        <p:txBody>
          <a:bodyPr wrap="square" rtlCol="0">
            <a:spAutoFit/>
          </a:bodyPr>
          <a:lstStyle/>
          <a:p>
            <a:r>
              <a:rPr lang="en-US" sz="2200" dirty="0"/>
              <a:t>Normal Probability Density Function (PDF) is represented by</a:t>
            </a:r>
          </a:p>
        </p:txBody>
      </p:sp>
      <p:pic>
        <p:nvPicPr>
          <p:cNvPr id="6" name="Picture 5">
            <a:extLst>
              <a:ext uri="{FF2B5EF4-FFF2-40B4-BE49-F238E27FC236}">
                <a16:creationId xmlns:a16="http://schemas.microsoft.com/office/drawing/2014/main" id="{36722554-67CB-4373-BCC5-1A96083F0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2583" y="2664567"/>
            <a:ext cx="5436334" cy="766316"/>
          </a:xfrm>
          <a:prstGeom prst="rect">
            <a:avLst/>
          </a:prstGeom>
        </p:spPr>
      </p:pic>
      <p:pic>
        <p:nvPicPr>
          <p:cNvPr id="7" name="Picture 1">
            <a:extLst>
              <a:ext uri="{FF2B5EF4-FFF2-40B4-BE49-F238E27FC236}">
                <a16:creationId xmlns:a16="http://schemas.microsoft.com/office/drawing/2014/main" id="{D2BE0638-7C0B-4CCB-B897-B0795DE6AB0A}"/>
              </a:ext>
            </a:extLst>
          </p:cNvPr>
          <p:cNvPicPr>
            <a:picLocks noChangeAspect="1" noChangeArrowheads="1"/>
          </p:cNvPicPr>
          <p:nvPr/>
        </p:nvPicPr>
        <p:blipFill>
          <a:blip r:embed="rId4" cstate="print"/>
          <a:srcRect/>
          <a:stretch>
            <a:fillRect/>
          </a:stretch>
        </p:blipFill>
        <p:spPr bwMode="auto">
          <a:xfrm>
            <a:off x="1099457" y="3635322"/>
            <a:ext cx="4666566" cy="3063979"/>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423FBEC-4F3B-4F90-9429-F49E6793415C}"/>
                  </a:ext>
                </a:extLst>
              </p:cNvPr>
              <p:cNvSpPr txBox="1"/>
              <p:nvPr/>
            </p:nvSpPr>
            <p:spPr>
              <a:xfrm>
                <a:off x="7692224" y="401159"/>
                <a:ext cx="4099974" cy="3985706"/>
              </a:xfrm>
              <a:prstGeom prst="rect">
                <a:avLst/>
              </a:prstGeom>
              <a:solidFill>
                <a:srgbClr val="CCECFF"/>
              </a:solidFill>
            </p:spPr>
            <p:txBody>
              <a:bodyPr wrap="square" rtlCol="0">
                <a:spAutoFit/>
              </a:bodyPr>
              <a:lstStyle/>
              <a:p>
                <a:r>
                  <a:rPr lang="en-US" sz="2200" dirty="0">
                    <a:solidFill>
                      <a:srgbClr val="FF0000"/>
                    </a:solidFill>
                  </a:rPr>
                  <a:t>Properties:</a:t>
                </a:r>
              </a:p>
              <a:p>
                <a:pPr>
                  <a:lnSpc>
                    <a:spcPct val="150000"/>
                  </a:lnSpc>
                </a:pPr>
                <a:r>
                  <a:rPr lang="en-US" sz="2200" dirty="0"/>
                  <a:t>● </a:t>
                </a:r>
                <a:r>
                  <a:rPr lang="el-GR" sz="2200" dirty="0"/>
                  <a:t>μ</a:t>
                </a:r>
                <a:r>
                  <a:rPr lang="en-US" sz="2200" dirty="0"/>
                  <a:t> is the mean of the distribution</a:t>
                </a:r>
              </a:p>
              <a:p>
                <a:pPr>
                  <a:lnSpc>
                    <a:spcPct val="150000"/>
                  </a:lnSpc>
                </a:pPr>
                <a:r>
                  <a:rPr lang="en-US" sz="2200" dirty="0"/>
                  <a:t>● </a:t>
                </a:r>
                <a:r>
                  <a:rPr lang="el-GR" sz="2200" dirty="0"/>
                  <a:t>σ</a:t>
                </a:r>
                <a:r>
                  <a:rPr lang="en-US" sz="2200" dirty="0"/>
                  <a:t> is the standard deviation</a:t>
                </a:r>
              </a:p>
              <a:p>
                <a:pPr>
                  <a:lnSpc>
                    <a:spcPct val="150000"/>
                  </a:lnSpc>
                </a:pPr>
                <a:r>
                  <a:rPr lang="en-US" sz="2200" dirty="0"/>
                  <a:t>● 99.73% of the area under the curve lies within (</a:t>
                </a:r>
                <a:r>
                  <a:rPr lang="el-GR" sz="2200" dirty="0"/>
                  <a:t>μ</a:t>
                </a:r>
                <a:r>
                  <a:rPr lang="en-US" sz="2200" dirty="0"/>
                  <a:t>-3</a:t>
                </a:r>
                <a:r>
                  <a:rPr lang="el-GR" sz="2200" dirty="0"/>
                  <a:t> σ</a:t>
                </a:r>
                <a:r>
                  <a:rPr lang="en-US" sz="2200" dirty="0"/>
                  <a:t>, </a:t>
                </a:r>
                <a:r>
                  <a:rPr lang="el-GR" sz="2200" dirty="0"/>
                  <a:t>μ</a:t>
                </a:r>
                <a:r>
                  <a:rPr lang="en-US" sz="2200" dirty="0"/>
                  <a:t>+3</a:t>
                </a:r>
                <a:r>
                  <a:rPr lang="el-GR" sz="2200" dirty="0"/>
                  <a:t>σ</a:t>
                </a:r>
                <a:r>
                  <a:rPr lang="en-US" sz="2200" dirty="0"/>
                  <a:t>)</a:t>
                </a:r>
              </a:p>
              <a:p>
                <a:pPr>
                  <a:lnSpc>
                    <a:spcPct val="150000"/>
                  </a:lnSpc>
                </a:pPr>
                <a:r>
                  <a:rPr lang="en-US" sz="2200" dirty="0"/>
                  <a:t>● When a random variable follows this curve, we usually write</a:t>
                </a:r>
              </a:p>
              <a:p>
                <a:pPr algn="ctr">
                  <a:lnSpc>
                    <a:spcPct val="150000"/>
                  </a:lnSpc>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𝑋</m:t>
                      </m:r>
                      <m:r>
                        <a:rPr lang="en-US" sz="2200" b="0" i="1" smtClean="0">
                          <a:latin typeface="Cambria Math" panose="02040503050406030204" pitchFamily="18" charset="0"/>
                        </a:rPr>
                        <m:t> ~ </m:t>
                      </m:r>
                      <m:r>
                        <a:rPr lang="en-US" sz="2200" b="0" i="1" smtClean="0">
                          <a:latin typeface="Cambria Math" panose="02040503050406030204" pitchFamily="18" charset="0"/>
                          <a:ea typeface="Cambria Math" panose="02040503050406030204" pitchFamily="18" charset="0"/>
                        </a:rPr>
                        <m:t>𝑁</m:t>
                      </m:r>
                      <m:d>
                        <m:dPr>
                          <m:ctrlPr>
                            <a:rPr lang="en-US" sz="2200" b="0" i="1" smtClean="0">
                              <a:latin typeface="Cambria Math" panose="02040503050406030204" pitchFamily="18" charset="0"/>
                              <a:ea typeface="Cambria Math" panose="02040503050406030204" pitchFamily="18" charset="0"/>
                            </a:rPr>
                          </m:ctrlPr>
                        </m:dPr>
                        <m:e>
                          <m:r>
                            <a:rPr lang="en-US" sz="2200" b="0" i="1" smtClean="0">
                              <a:latin typeface="Cambria Math" panose="02040503050406030204" pitchFamily="18" charset="0"/>
                              <a:ea typeface="Cambria Math" panose="02040503050406030204" pitchFamily="18" charset="0"/>
                            </a:rPr>
                            <m:t>𝜇</m:t>
                          </m:r>
                          <m:r>
                            <a:rPr lang="en-US" sz="2200" b="0" i="1" smtClean="0">
                              <a:latin typeface="Cambria Math" panose="02040503050406030204" pitchFamily="18" charset="0"/>
                              <a:ea typeface="Cambria Math" panose="02040503050406030204" pitchFamily="18" charset="0"/>
                            </a:rPr>
                            <m:t>, </m:t>
                          </m:r>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𝜎</m:t>
                              </m:r>
                            </m:e>
                            <m:sup>
                              <m:r>
                                <a:rPr lang="en-US" sz="2200" b="0" i="1" smtClean="0">
                                  <a:latin typeface="Cambria Math" panose="02040503050406030204" pitchFamily="18" charset="0"/>
                                  <a:ea typeface="Cambria Math" panose="02040503050406030204" pitchFamily="18" charset="0"/>
                                </a:rPr>
                                <m:t>2</m:t>
                              </m:r>
                            </m:sup>
                          </m:sSup>
                        </m:e>
                      </m:d>
                    </m:oMath>
                  </m:oMathPara>
                </a14:m>
                <a:endParaRPr lang="en-US" sz="2200" dirty="0"/>
              </a:p>
            </p:txBody>
          </p:sp>
        </mc:Choice>
        <mc:Fallback xmlns="">
          <p:sp>
            <p:nvSpPr>
              <p:cNvPr id="8" name="TextBox 7">
                <a:extLst>
                  <a:ext uri="{FF2B5EF4-FFF2-40B4-BE49-F238E27FC236}">
                    <a16:creationId xmlns:a16="http://schemas.microsoft.com/office/drawing/2014/main" id="{3423FBEC-4F3B-4F90-9429-F49E6793415C}"/>
                  </a:ext>
                </a:extLst>
              </p:cNvPr>
              <p:cNvSpPr txBox="1">
                <a:spLocks noRot="1" noChangeAspect="1" noMove="1" noResize="1" noEditPoints="1" noAdjustHandles="1" noChangeArrowheads="1" noChangeShapeType="1" noTextEdit="1"/>
              </p:cNvSpPr>
              <p:nvPr/>
            </p:nvSpPr>
            <p:spPr>
              <a:xfrm>
                <a:off x="7692224" y="401159"/>
                <a:ext cx="4099974" cy="3985706"/>
              </a:xfrm>
              <a:prstGeom prst="rect">
                <a:avLst/>
              </a:prstGeom>
              <a:blipFill>
                <a:blip r:embed="rId5"/>
                <a:stretch>
                  <a:fillRect l="-1935" t="-1070" r="-297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C58949B-4B59-407E-BB7C-2779448340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17709" y="4422899"/>
            <a:ext cx="2398834" cy="2189310"/>
          </a:xfrm>
          <a:prstGeom prst="rect">
            <a:avLst/>
          </a:prstGeom>
        </p:spPr>
      </p:pic>
    </p:spTree>
    <p:extLst>
      <p:ext uri="{BB962C8B-B14F-4D97-AF65-F5344CB8AC3E}">
        <p14:creationId xmlns:p14="http://schemas.microsoft.com/office/powerpoint/2010/main" val="2634591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67C3D-AB9A-4255-B1BD-5B955DB42379}"/>
              </a:ext>
            </a:extLst>
          </p:cNvPr>
          <p:cNvSpPr>
            <a:spLocks noGrp="1"/>
          </p:cNvSpPr>
          <p:nvPr>
            <p:ph type="title"/>
          </p:nvPr>
        </p:nvSpPr>
        <p:spPr/>
        <p:txBody>
          <a:bodyPr>
            <a:normAutofit/>
          </a:bodyPr>
          <a:lstStyle/>
          <a:p>
            <a:r>
              <a:rPr lang="en-US" sz="3600" dirty="0">
                <a:solidFill>
                  <a:srgbClr val="990033"/>
                </a:solidFill>
              </a:rPr>
              <a:t>Standard Normal Distribution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5B297E7-8305-4FDE-A3E3-07D93411BBCC}"/>
                  </a:ext>
                </a:extLst>
              </p:cNvPr>
              <p:cNvSpPr txBox="1"/>
              <p:nvPr/>
            </p:nvSpPr>
            <p:spPr>
              <a:xfrm>
                <a:off x="838200" y="1690688"/>
                <a:ext cx="5633852" cy="1563377"/>
              </a:xfrm>
              <a:prstGeom prst="rect">
                <a:avLst/>
              </a:prstGeom>
              <a:noFill/>
            </p:spPr>
            <p:txBody>
              <a:bodyPr wrap="square" rtlCol="0">
                <a:spAutoFit/>
              </a:bodyPr>
              <a:lstStyle/>
              <a:p>
                <a:pPr>
                  <a:lnSpc>
                    <a:spcPct val="150000"/>
                  </a:lnSpc>
                </a:pPr>
                <a:r>
                  <a:rPr lang="en-US" sz="2200" dirty="0"/>
                  <a:t>Using the transformation </a:t>
                </a:r>
                <a:endParaRPr lang="en-US" sz="2200" b="0"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𝑍</m:t>
                      </m:r>
                      <m:r>
                        <a:rPr lang="en-US" sz="2200" b="0" i="1" smtClean="0">
                          <a:latin typeface="Cambria Math" panose="02040503050406030204" pitchFamily="18" charset="0"/>
                        </a:rPr>
                        <m:t>=(</m:t>
                      </m:r>
                      <m:r>
                        <a:rPr lang="en-US" sz="2200" b="0" i="1" smtClean="0">
                          <a:latin typeface="Cambria Math" panose="02040503050406030204" pitchFamily="18" charset="0"/>
                        </a:rPr>
                        <m:t>𝑋</m:t>
                      </m:r>
                      <m:r>
                        <a:rPr lang="en-US" sz="2200" b="0" i="1" smtClean="0">
                          <a:latin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𝜇</m:t>
                      </m:r>
                      <m:r>
                        <a:rPr lang="en-US" sz="2200" b="0" i="1" smtClean="0">
                          <a:latin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𝜎</m:t>
                      </m:r>
                    </m:oMath>
                  </m:oMathPara>
                </a14:m>
                <a:endParaRPr lang="en-US" sz="2200" dirty="0"/>
              </a:p>
              <a:p>
                <a:pPr>
                  <a:lnSpc>
                    <a:spcPct val="150000"/>
                  </a:lnSpc>
                </a:pPr>
                <a:r>
                  <a:rPr lang="en-US" sz="2200" dirty="0"/>
                  <a:t>a standard normal distribution is achieved</a:t>
                </a:r>
              </a:p>
            </p:txBody>
          </p:sp>
        </mc:Choice>
        <mc:Fallback xmlns="">
          <p:sp>
            <p:nvSpPr>
              <p:cNvPr id="4" name="TextBox 3">
                <a:extLst>
                  <a:ext uri="{FF2B5EF4-FFF2-40B4-BE49-F238E27FC236}">
                    <a16:creationId xmlns:a16="http://schemas.microsoft.com/office/drawing/2014/main" id="{35B297E7-8305-4FDE-A3E3-07D93411BBCC}"/>
                  </a:ext>
                </a:extLst>
              </p:cNvPr>
              <p:cNvSpPr txBox="1">
                <a:spLocks noRot="1" noChangeAspect="1" noMove="1" noResize="1" noEditPoints="1" noAdjustHandles="1" noChangeArrowheads="1" noChangeShapeType="1" noTextEdit="1"/>
              </p:cNvSpPr>
              <p:nvPr/>
            </p:nvSpPr>
            <p:spPr>
              <a:xfrm>
                <a:off x="838200" y="1690688"/>
                <a:ext cx="5633852" cy="1563377"/>
              </a:xfrm>
              <a:prstGeom prst="rect">
                <a:avLst/>
              </a:prstGeom>
              <a:blipFill>
                <a:blip r:embed="rId3"/>
                <a:stretch>
                  <a:fillRect l="-1407" b="-70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48D8BA0-38F4-481D-B3EA-5031F72E6988}"/>
                  </a:ext>
                </a:extLst>
              </p:cNvPr>
              <p:cNvSpPr/>
              <p:nvPr/>
            </p:nvSpPr>
            <p:spPr>
              <a:xfrm>
                <a:off x="1748648" y="3429000"/>
                <a:ext cx="1611275"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200" i="1">
                          <a:latin typeface="Cambria Math" panose="02040503050406030204" pitchFamily="18" charset="0"/>
                        </a:rPr>
                        <m:t>𝑍</m:t>
                      </m:r>
                      <m:r>
                        <a:rPr lang="en-US" sz="2200" i="1">
                          <a:latin typeface="Cambria Math" panose="02040503050406030204" pitchFamily="18" charset="0"/>
                        </a:rPr>
                        <m:t> ~ </m:t>
                      </m:r>
                      <m:r>
                        <a:rPr lang="en-US" sz="2200" i="1">
                          <a:latin typeface="Cambria Math" panose="02040503050406030204" pitchFamily="18" charset="0"/>
                          <a:ea typeface="Cambria Math" panose="02040503050406030204" pitchFamily="18" charset="0"/>
                        </a:rPr>
                        <m:t>𝑁</m:t>
                      </m:r>
                      <m:d>
                        <m:dPr>
                          <m:ctrlPr>
                            <a:rPr lang="en-US" sz="2200" i="1">
                              <a:latin typeface="Cambria Math" panose="02040503050406030204" pitchFamily="18" charset="0"/>
                              <a:ea typeface="Cambria Math" panose="02040503050406030204" pitchFamily="18" charset="0"/>
                            </a:rPr>
                          </m:ctrlPr>
                        </m:dPr>
                        <m:e>
                          <m:r>
                            <a:rPr lang="en-US" sz="2200" i="1">
                              <a:latin typeface="Cambria Math" panose="02040503050406030204" pitchFamily="18" charset="0"/>
                              <a:ea typeface="Cambria Math" panose="02040503050406030204" pitchFamily="18" charset="0"/>
                            </a:rPr>
                            <m:t>0, 1</m:t>
                          </m:r>
                        </m:e>
                      </m:d>
                    </m:oMath>
                  </m:oMathPara>
                </a14:m>
                <a:endParaRPr lang="en-US" sz="2200" dirty="0"/>
              </a:p>
            </p:txBody>
          </p:sp>
        </mc:Choice>
        <mc:Fallback xmlns="">
          <p:sp>
            <p:nvSpPr>
              <p:cNvPr id="3" name="Rectangle 2">
                <a:extLst>
                  <a:ext uri="{FF2B5EF4-FFF2-40B4-BE49-F238E27FC236}">
                    <a16:creationId xmlns:a16="http://schemas.microsoft.com/office/drawing/2014/main" id="{F48D8BA0-38F4-481D-B3EA-5031F72E6988}"/>
                  </a:ext>
                </a:extLst>
              </p:cNvPr>
              <p:cNvSpPr>
                <a:spLocks noRot="1" noChangeAspect="1" noMove="1" noResize="1" noEditPoints="1" noAdjustHandles="1" noChangeArrowheads="1" noChangeShapeType="1" noTextEdit="1"/>
              </p:cNvSpPr>
              <p:nvPr/>
            </p:nvSpPr>
            <p:spPr>
              <a:xfrm>
                <a:off x="1748648" y="3429000"/>
                <a:ext cx="1611275"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EEF4335-39F0-4213-8D5D-B70E1B5E0826}"/>
                  </a:ext>
                </a:extLst>
              </p:cNvPr>
              <p:cNvSpPr txBox="1"/>
              <p:nvPr/>
            </p:nvSpPr>
            <p:spPr>
              <a:xfrm>
                <a:off x="838200" y="4368250"/>
                <a:ext cx="4685805" cy="1954381"/>
              </a:xfrm>
              <a:prstGeom prst="rect">
                <a:avLst/>
              </a:prstGeom>
              <a:solidFill>
                <a:srgbClr val="FFFF99"/>
              </a:solidFill>
              <a:ln w="28575">
                <a:solidFill>
                  <a:srgbClr val="0070C0"/>
                </a:solidFill>
              </a:ln>
            </p:spPr>
            <p:txBody>
              <a:bodyPr wrap="square" rtlCol="0">
                <a:spAutoFit/>
              </a:bodyPr>
              <a:lstStyle/>
              <a:p>
                <a:pPr>
                  <a:lnSpc>
                    <a:spcPct val="150000"/>
                  </a:lnSpc>
                </a:pPr>
                <a:r>
                  <a:rPr lang="en-US" sz="2200" dirty="0"/>
                  <a:t>For random variable </a:t>
                </a:r>
                <a14:m>
                  <m:oMath xmlns:m="http://schemas.openxmlformats.org/officeDocument/2006/math">
                    <m:r>
                      <a:rPr lang="en-US" sz="2200" i="1" dirty="0" smtClean="0">
                        <a:latin typeface="Cambria Math" panose="02040503050406030204" pitchFamily="18" charset="0"/>
                      </a:rPr>
                      <m:t>𝑋</m:t>
                    </m:r>
                  </m:oMath>
                </a14:m>
                <a:r>
                  <a:rPr lang="en-US" sz="2200" dirty="0"/>
                  <a:t> with mean </a:t>
                </a:r>
                <a14:m>
                  <m:oMath xmlns:m="http://schemas.openxmlformats.org/officeDocument/2006/math">
                    <m:r>
                      <a:rPr lang="en-US" sz="2200" b="0" i="1" smtClean="0">
                        <a:latin typeface="Cambria Math" panose="02040503050406030204" pitchFamily="18" charset="0"/>
                        <a:ea typeface="Cambria Math" panose="02040503050406030204" pitchFamily="18" charset="0"/>
                      </a:rPr>
                      <m:t>𝜇</m:t>
                    </m:r>
                  </m:oMath>
                </a14:m>
                <a:r>
                  <a:rPr lang="en-US" sz="2200" b="0" i="1" dirty="0">
                    <a:latin typeface="Cambria Math" panose="02040503050406030204" pitchFamily="18" charset="0"/>
                  </a:rPr>
                  <a:t> </a:t>
                </a:r>
                <a:r>
                  <a:rPr lang="en-US" sz="2200" b="0" dirty="0">
                    <a:latin typeface="Cambria Math" panose="02040503050406030204" pitchFamily="18" charset="0"/>
                  </a:rPr>
                  <a:t>and variance </a:t>
                </a:r>
                <a14:m>
                  <m:oMath xmlns:m="http://schemas.openxmlformats.org/officeDocument/2006/math">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𝜎</m:t>
                        </m:r>
                      </m:e>
                      <m:sup>
                        <m:r>
                          <a:rPr lang="en-US" sz="2200" b="0" i="1" smtClean="0">
                            <a:latin typeface="Cambria Math" panose="02040503050406030204" pitchFamily="18" charset="0"/>
                            <a:ea typeface="Cambria Math" panose="02040503050406030204" pitchFamily="18" charset="0"/>
                          </a:rPr>
                          <m:t>2</m:t>
                        </m:r>
                      </m:sup>
                    </m:sSup>
                  </m:oMath>
                </a14:m>
                <a:r>
                  <a:rPr lang="en-US" sz="2200" b="0" i="1" dirty="0">
                    <a:latin typeface="Cambria Math" panose="02040503050406030204" pitchFamily="18" charset="0"/>
                  </a:rPr>
                  <a:t>,</a:t>
                </a:r>
              </a:p>
              <a:p>
                <a:pPr>
                  <a:lnSpc>
                    <a:spcPct val="150000"/>
                  </a:lnSpc>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𝑍</m:t>
                      </m:r>
                      <m:r>
                        <a:rPr lang="en-US" sz="2200" b="0" i="1" smtClean="0">
                          <a:latin typeface="Cambria Math" panose="02040503050406030204" pitchFamily="18" charset="0"/>
                        </a:rPr>
                        <m:t>=(</m:t>
                      </m:r>
                      <m:r>
                        <a:rPr lang="en-US" sz="2200" b="0" i="1" smtClean="0">
                          <a:latin typeface="Cambria Math" panose="02040503050406030204" pitchFamily="18" charset="0"/>
                        </a:rPr>
                        <m:t>𝑋</m:t>
                      </m:r>
                      <m:r>
                        <a:rPr lang="en-US" sz="2200" b="0" i="1" smtClean="0">
                          <a:latin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𝜇</m:t>
                      </m:r>
                      <m:r>
                        <a:rPr lang="en-US" sz="2200" b="0" i="1" smtClean="0">
                          <a:latin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𝜎</m:t>
                      </m:r>
                    </m:oMath>
                  </m:oMathPara>
                </a14:m>
                <a:endParaRPr lang="en-US" sz="2200" dirty="0"/>
              </a:p>
              <a:p>
                <a:r>
                  <a:rPr lang="en-US" sz="2200" dirty="0"/>
                  <a:t>has a mean of </a:t>
                </a:r>
                <a14:m>
                  <m:oMath xmlns:m="http://schemas.openxmlformats.org/officeDocument/2006/math">
                    <m:r>
                      <a:rPr lang="en-US" sz="2200" i="1" dirty="0" smtClean="0">
                        <a:latin typeface="Cambria Math" panose="02040503050406030204" pitchFamily="18" charset="0"/>
                      </a:rPr>
                      <m:t>0</m:t>
                    </m:r>
                  </m:oMath>
                </a14:m>
                <a:r>
                  <a:rPr lang="en-US" sz="2200" dirty="0"/>
                  <a:t> and a variance of </a:t>
                </a:r>
                <a14:m>
                  <m:oMath xmlns:m="http://schemas.openxmlformats.org/officeDocument/2006/math">
                    <m:r>
                      <a:rPr lang="en-US" sz="2200" i="1" dirty="0" smtClean="0">
                        <a:latin typeface="Cambria Math" panose="02040503050406030204" pitchFamily="18" charset="0"/>
                      </a:rPr>
                      <m:t>1</m:t>
                    </m:r>
                  </m:oMath>
                </a14:m>
                <a:r>
                  <a:rPr lang="en-US" sz="2200" dirty="0"/>
                  <a:t>.</a:t>
                </a:r>
              </a:p>
            </p:txBody>
          </p:sp>
        </mc:Choice>
        <mc:Fallback xmlns="">
          <p:sp>
            <p:nvSpPr>
              <p:cNvPr id="10" name="TextBox 9">
                <a:extLst>
                  <a:ext uri="{FF2B5EF4-FFF2-40B4-BE49-F238E27FC236}">
                    <a16:creationId xmlns:a16="http://schemas.microsoft.com/office/drawing/2014/main" id="{6EEF4335-39F0-4213-8D5D-B70E1B5E0826}"/>
                  </a:ext>
                </a:extLst>
              </p:cNvPr>
              <p:cNvSpPr txBox="1">
                <a:spLocks noRot="1" noChangeAspect="1" noMove="1" noResize="1" noEditPoints="1" noAdjustHandles="1" noChangeArrowheads="1" noChangeShapeType="1" noTextEdit="1"/>
              </p:cNvSpPr>
              <p:nvPr/>
            </p:nvSpPr>
            <p:spPr>
              <a:xfrm>
                <a:off x="838200" y="4368250"/>
                <a:ext cx="4685805" cy="1954381"/>
              </a:xfrm>
              <a:prstGeom prst="rect">
                <a:avLst/>
              </a:prstGeom>
              <a:blipFill>
                <a:blip r:embed="rId5"/>
                <a:stretch>
                  <a:fillRect l="-1423" b="-4615"/>
                </a:stretch>
              </a:blipFill>
              <a:ln w="28575">
                <a:solidFill>
                  <a:srgbClr val="0070C0"/>
                </a:solidFill>
              </a:ln>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2D36271-BF29-494C-9366-0BC5FDF3C2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72052" y="3161503"/>
            <a:ext cx="5237764" cy="3331372"/>
          </a:xfrm>
          <a:prstGeom prst="rect">
            <a:avLst/>
          </a:prstGeom>
        </p:spPr>
      </p:pic>
      <p:pic>
        <p:nvPicPr>
          <p:cNvPr id="13" name="Picture 12">
            <a:extLst>
              <a:ext uri="{FF2B5EF4-FFF2-40B4-BE49-F238E27FC236}">
                <a16:creationId xmlns:a16="http://schemas.microsoft.com/office/drawing/2014/main" id="{2AF8DDC1-B849-4A2A-80A8-40A400418D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08134" y="882583"/>
            <a:ext cx="1916020" cy="1838994"/>
          </a:xfrm>
          <a:prstGeom prst="rect">
            <a:avLst/>
          </a:prstGeom>
        </p:spPr>
      </p:pic>
    </p:spTree>
    <p:extLst>
      <p:ext uri="{BB962C8B-B14F-4D97-AF65-F5344CB8AC3E}">
        <p14:creationId xmlns:p14="http://schemas.microsoft.com/office/powerpoint/2010/main" val="1716786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67C3D-AB9A-4255-B1BD-5B955DB42379}"/>
              </a:ext>
            </a:extLst>
          </p:cNvPr>
          <p:cNvSpPr>
            <a:spLocks noGrp="1"/>
          </p:cNvSpPr>
          <p:nvPr>
            <p:ph type="title"/>
          </p:nvPr>
        </p:nvSpPr>
        <p:spPr>
          <a:xfrm>
            <a:off x="838200" y="365125"/>
            <a:ext cx="6025738" cy="1325563"/>
          </a:xfrm>
        </p:spPr>
        <p:txBody>
          <a:bodyPr>
            <a:normAutofit/>
          </a:bodyPr>
          <a:lstStyle/>
          <a:p>
            <a:r>
              <a:rPr lang="en-US" sz="3600" dirty="0">
                <a:solidFill>
                  <a:srgbClr val="990033"/>
                </a:solidFill>
              </a:rPr>
              <a:t>Central Limit Theorem</a:t>
            </a:r>
          </a:p>
        </p:txBody>
      </p:sp>
      <p:pic>
        <p:nvPicPr>
          <p:cNvPr id="12" name="Picture 3">
            <a:extLst>
              <a:ext uri="{FF2B5EF4-FFF2-40B4-BE49-F238E27FC236}">
                <a16:creationId xmlns:a16="http://schemas.microsoft.com/office/drawing/2014/main" id="{6B3CF3A1-B7B6-4D1E-AD88-163EDAC311B0}"/>
              </a:ext>
            </a:extLst>
          </p:cNvPr>
          <p:cNvPicPr>
            <a:picLocks noChangeAspect="1" noChangeArrowheads="1"/>
          </p:cNvPicPr>
          <p:nvPr/>
        </p:nvPicPr>
        <p:blipFill>
          <a:blip r:embed="rId4" cstate="print"/>
          <a:srcRect/>
          <a:stretch>
            <a:fillRect/>
          </a:stretch>
        </p:blipFill>
        <p:spPr bwMode="auto">
          <a:xfrm>
            <a:off x="4206834" y="1730379"/>
            <a:ext cx="4114800" cy="3000375"/>
          </a:xfrm>
          <a:prstGeom prst="rect">
            <a:avLst/>
          </a:prstGeom>
          <a:noFill/>
          <a:ln w="9525">
            <a:noFill/>
            <a:miter lim="800000"/>
            <a:headEnd/>
            <a:tailEnd/>
          </a:ln>
          <a:effectLst/>
        </p:spPr>
      </p:pic>
      <p:graphicFrame>
        <p:nvGraphicFramePr>
          <p:cNvPr id="14" name="Object 4">
            <a:extLst>
              <a:ext uri="{FF2B5EF4-FFF2-40B4-BE49-F238E27FC236}">
                <a16:creationId xmlns:a16="http://schemas.microsoft.com/office/drawing/2014/main" id="{EEB9FFB9-4E39-4C02-94B1-C7093C9FC556}"/>
              </a:ext>
            </a:extLst>
          </p:cNvPr>
          <p:cNvGraphicFramePr>
            <a:graphicFrameLocks noChangeAspect="1"/>
          </p:cNvGraphicFramePr>
          <p:nvPr/>
        </p:nvGraphicFramePr>
        <p:xfrm>
          <a:off x="977859" y="1690691"/>
          <a:ext cx="2924175" cy="2966310"/>
        </p:xfrm>
        <a:graphic>
          <a:graphicData uri="http://schemas.openxmlformats.org/presentationml/2006/ole">
            <mc:AlternateContent xmlns:mc="http://schemas.openxmlformats.org/markup-compatibility/2006">
              <mc:Choice xmlns:v="urn:schemas-microsoft-com:vml" Requires="v">
                <p:oleObj spid="_x0000_s1091" name="Bitmap Image" r:id="rId5" imgW="1961905" imgH="1991003" progId="PBrush">
                  <p:embed/>
                </p:oleObj>
              </mc:Choice>
              <mc:Fallback>
                <p:oleObj name="Bitmap Image" r:id="rId5" imgW="1961905" imgH="1991003" progId="PBrush">
                  <p:embed/>
                  <p:pic>
                    <p:nvPicPr>
                      <p:cNvPr id="14" name="Object 4">
                        <a:extLst>
                          <a:ext uri="{FF2B5EF4-FFF2-40B4-BE49-F238E27FC236}">
                            <a16:creationId xmlns:a16="http://schemas.microsoft.com/office/drawing/2014/main" id="{EEB9FFB9-4E39-4C02-94B1-C7093C9FC5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7859" y="1690691"/>
                        <a:ext cx="2924175" cy="2966310"/>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7234692-5470-486A-84F2-FD774941BAAD}"/>
                  </a:ext>
                </a:extLst>
              </p:cNvPr>
              <p:cNvSpPr txBox="1"/>
              <p:nvPr/>
            </p:nvSpPr>
            <p:spPr>
              <a:xfrm>
                <a:off x="858054" y="4877048"/>
                <a:ext cx="3163784" cy="1615827"/>
              </a:xfrm>
              <a:prstGeom prst="rect">
                <a:avLst/>
              </a:prstGeom>
              <a:noFill/>
            </p:spPr>
            <p:txBody>
              <a:bodyPr wrap="square" rtlCol="0">
                <a:spAutoFit/>
              </a:bodyPr>
              <a:lstStyle/>
              <a:p>
                <a:pPr>
                  <a:lnSpc>
                    <a:spcPct val="150000"/>
                  </a:lnSpc>
                </a:pPr>
                <a14:m>
                  <m:oMathPara xmlns:m="http://schemas.openxmlformats.org/officeDocument/2006/math">
                    <m:oMathParaPr>
                      <m:jc m:val="left"/>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𝑋</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 </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𝑋</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𝑋</m:t>
                          </m:r>
                        </m:e>
                        <m:sub>
                          <m:r>
                            <a:rPr lang="en-US" sz="2200" b="0" i="1" smtClean="0">
                              <a:latin typeface="Cambria Math" panose="02040503050406030204" pitchFamily="18" charset="0"/>
                            </a:rPr>
                            <m:t>𝑛</m:t>
                          </m:r>
                        </m:sub>
                      </m:sSub>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𝑁</m:t>
                      </m:r>
                      <m:r>
                        <a:rPr lang="en-US" sz="2200" b="0" i="1" smtClean="0">
                          <a:latin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𝜇</m:t>
                      </m:r>
                      <m:r>
                        <a:rPr lang="en-US" sz="2200" b="0" i="1" smtClean="0">
                          <a:latin typeface="Cambria Math" panose="02040503050406030204" pitchFamily="18" charset="0"/>
                          <a:ea typeface="Cambria Math" panose="02040503050406030204" pitchFamily="18" charset="0"/>
                        </a:rPr>
                        <m:t>,</m:t>
                      </m:r>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𝜎</m:t>
                          </m:r>
                        </m:e>
                        <m:sup>
                          <m:r>
                            <a:rPr lang="en-US" sz="2200" b="0" i="1" smtClean="0">
                              <a:latin typeface="Cambria Math" panose="02040503050406030204" pitchFamily="18" charset="0"/>
                              <a:ea typeface="Cambria Math" panose="02040503050406030204" pitchFamily="18" charset="0"/>
                            </a:rPr>
                            <m:t>2</m:t>
                          </m:r>
                        </m:sup>
                      </m:sSup>
                      <m:r>
                        <a:rPr lang="en-US" sz="2200" b="0" i="1" smtClean="0">
                          <a:latin typeface="Cambria Math" panose="02040503050406030204" pitchFamily="18" charset="0"/>
                          <a:ea typeface="Cambria Math" panose="02040503050406030204" pitchFamily="18" charset="0"/>
                        </a:rPr>
                        <m:t>)</m:t>
                      </m:r>
                    </m:oMath>
                  </m:oMathPara>
                </a14:m>
                <a:endParaRPr lang="en-US" sz="2200" dirty="0"/>
              </a:p>
              <a:p>
                <a:pPr algn="ctr">
                  <a:lnSpc>
                    <a:spcPct val="150000"/>
                  </a:lnSpc>
                </a:pPr>
                <a:r>
                  <a:rPr lang="en-US" sz="2200" dirty="0"/>
                  <a:t>Then</a:t>
                </a:r>
              </a:p>
              <a:p>
                <a:pPr algn="ctr">
                  <a:lnSpc>
                    <a:spcPct val="150000"/>
                  </a:lnSpc>
                </a:pPr>
                <a14:m>
                  <m:oMathPara xmlns:m="http://schemas.openxmlformats.org/officeDocument/2006/math">
                    <m:oMathParaPr>
                      <m:jc m:val="centerGroup"/>
                    </m:oMathParaPr>
                    <m:oMath xmlns:m="http://schemas.openxmlformats.org/officeDocument/2006/math">
                      <m:acc>
                        <m:accPr>
                          <m:chr m:val="̅"/>
                          <m:ctrlPr>
                            <a:rPr lang="en-US" sz="2200" i="1" smtClean="0">
                              <a:latin typeface="Cambria Math" panose="02040503050406030204" pitchFamily="18" charset="0"/>
                            </a:rPr>
                          </m:ctrlPr>
                        </m:accPr>
                        <m:e>
                          <m:r>
                            <a:rPr lang="en-US" sz="2200" b="0" i="1" smtClean="0">
                              <a:latin typeface="Cambria Math" panose="02040503050406030204" pitchFamily="18" charset="0"/>
                            </a:rPr>
                            <m:t>𝑋</m:t>
                          </m:r>
                        </m:e>
                      </m:acc>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𝑁</m:t>
                      </m:r>
                      <m:r>
                        <a:rPr lang="en-US" sz="2200" b="0" i="1" smtClean="0">
                          <a:latin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𝜇</m:t>
                      </m:r>
                      <m:r>
                        <a:rPr lang="en-US" sz="2200" b="0" i="1" smtClean="0">
                          <a:latin typeface="Cambria Math" panose="02040503050406030204" pitchFamily="18" charset="0"/>
                          <a:ea typeface="Cambria Math" panose="02040503050406030204" pitchFamily="18" charset="0"/>
                        </a:rPr>
                        <m:t>,</m:t>
                      </m:r>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𝜎</m:t>
                          </m:r>
                        </m:e>
                        <m:sup>
                          <m:r>
                            <a:rPr lang="en-US" sz="2200" b="0" i="1" smtClean="0">
                              <a:latin typeface="Cambria Math" panose="02040503050406030204" pitchFamily="18" charset="0"/>
                              <a:ea typeface="Cambria Math" panose="02040503050406030204" pitchFamily="18" charset="0"/>
                            </a:rPr>
                            <m:t>2</m:t>
                          </m:r>
                        </m:sup>
                      </m:sSup>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𝑛</m:t>
                      </m:r>
                      <m:r>
                        <a:rPr lang="en-US" sz="2200" b="0" i="1" smtClean="0">
                          <a:latin typeface="Cambria Math" panose="02040503050406030204" pitchFamily="18" charset="0"/>
                          <a:ea typeface="Cambria Math" panose="02040503050406030204" pitchFamily="18" charset="0"/>
                        </a:rPr>
                        <m:t>)</m:t>
                      </m:r>
                    </m:oMath>
                  </m:oMathPara>
                </a14:m>
                <a:endParaRPr lang="en-US" sz="2200" dirty="0"/>
              </a:p>
            </p:txBody>
          </p:sp>
        </mc:Choice>
        <mc:Fallback xmlns="">
          <p:sp>
            <p:nvSpPr>
              <p:cNvPr id="16" name="TextBox 15">
                <a:extLst>
                  <a:ext uri="{FF2B5EF4-FFF2-40B4-BE49-F238E27FC236}">
                    <a16:creationId xmlns:a16="http://schemas.microsoft.com/office/drawing/2014/main" id="{F7234692-5470-486A-84F2-FD774941BAAD}"/>
                  </a:ext>
                </a:extLst>
              </p:cNvPr>
              <p:cNvSpPr txBox="1">
                <a:spLocks noRot="1" noChangeAspect="1" noMove="1" noResize="1" noEditPoints="1" noAdjustHandles="1" noChangeArrowheads="1" noChangeShapeType="1" noTextEdit="1"/>
              </p:cNvSpPr>
              <p:nvPr/>
            </p:nvSpPr>
            <p:spPr>
              <a:xfrm>
                <a:off x="858054" y="4877048"/>
                <a:ext cx="3163784" cy="161582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91B741B-ADA7-49AA-9D61-5F22990A9D8E}"/>
                  </a:ext>
                </a:extLst>
              </p:cNvPr>
              <p:cNvSpPr txBox="1"/>
              <p:nvPr/>
            </p:nvSpPr>
            <p:spPr>
              <a:xfrm>
                <a:off x="5333070" y="4886944"/>
                <a:ext cx="3163784" cy="1615827"/>
              </a:xfrm>
              <a:prstGeom prst="rect">
                <a:avLst/>
              </a:prstGeom>
              <a:noFill/>
            </p:spPr>
            <p:txBody>
              <a:bodyPr wrap="square" rtlCol="0">
                <a:spAutoFit/>
              </a:bodyPr>
              <a:lstStyle/>
              <a:p>
                <a:pPr>
                  <a:lnSpc>
                    <a:spcPct val="150000"/>
                  </a:lnSpc>
                </a:pPr>
                <a14:m>
                  <m:oMathPara xmlns:m="http://schemas.openxmlformats.org/officeDocument/2006/math">
                    <m:oMathParaPr>
                      <m:jc m:val="left"/>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𝑋</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 </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𝑋</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𝑋</m:t>
                          </m:r>
                        </m:e>
                        <m:sub>
                          <m:r>
                            <a:rPr lang="en-US" sz="2200" b="0" i="1" smtClean="0">
                              <a:latin typeface="Cambria Math" panose="02040503050406030204" pitchFamily="18" charset="0"/>
                            </a:rPr>
                            <m:t>𝑛</m:t>
                          </m:r>
                        </m:sub>
                      </m:sSub>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𝜇</m:t>
                      </m:r>
                      <m:r>
                        <a:rPr lang="en-US" sz="2200" b="0" i="1" smtClean="0">
                          <a:latin typeface="Cambria Math" panose="02040503050406030204" pitchFamily="18" charset="0"/>
                          <a:ea typeface="Cambria Math" panose="02040503050406030204" pitchFamily="18" charset="0"/>
                        </a:rPr>
                        <m:t>,</m:t>
                      </m:r>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𝜎</m:t>
                          </m:r>
                        </m:e>
                        <m:sup>
                          <m:r>
                            <a:rPr lang="en-US" sz="2200" b="0" i="1" smtClean="0">
                              <a:latin typeface="Cambria Math" panose="02040503050406030204" pitchFamily="18" charset="0"/>
                              <a:ea typeface="Cambria Math" panose="02040503050406030204" pitchFamily="18" charset="0"/>
                            </a:rPr>
                            <m:t>2</m:t>
                          </m:r>
                        </m:sup>
                      </m:sSup>
                      <m:r>
                        <a:rPr lang="en-US" sz="2200" b="0" i="1" smtClean="0">
                          <a:latin typeface="Cambria Math" panose="02040503050406030204" pitchFamily="18" charset="0"/>
                          <a:ea typeface="Cambria Math" panose="02040503050406030204" pitchFamily="18" charset="0"/>
                        </a:rPr>
                        <m:t>)</m:t>
                      </m:r>
                    </m:oMath>
                  </m:oMathPara>
                </a14:m>
                <a:endParaRPr lang="en-US" sz="2200" dirty="0"/>
              </a:p>
              <a:p>
                <a:pPr algn="ctr">
                  <a:lnSpc>
                    <a:spcPct val="150000"/>
                  </a:lnSpc>
                </a:pPr>
                <a:r>
                  <a:rPr lang="en-US" sz="2200" dirty="0"/>
                  <a:t>Then</a:t>
                </a:r>
              </a:p>
              <a:p>
                <a:pPr algn="ctr">
                  <a:lnSpc>
                    <a:spcPct val="150000"/>
                  </a:lnSpc>
                </a:pPr>
                <a14:m>
                  <m:oMathPara xmlns:m="http://schemas.openxmlformats.org/officeDocument/2006/math">
                    <m:oMathParaPr>
                      <m:jc m:val="centerGroup"/>
                    </m:oMathParaPr>
                    <m:oMath xmlns:m="http://schemas.openxmlformats.org/officeDocument/2006/math">
                      <m:acc>
                        <m:accPr>
                          <m:chr m:val="̅"/>
                          <m:ctrlPr>
                            <a:rPr lang="en-US" sz="2200" i="1" smtClean="0">
                              <a:latin typeface="Cambria Math" panose="02040503050406030204" pitchFamily="18" charset="0"/>
                            </a:rPr>
                          </m:ctrlPr>
                        </m:accPr>
                        <m:e>
                          <m:r>
                            <a:rPr lang="en-US" sz="2200" b="0" i="1" smtClean="0">
                              <a:latin typeface="Cambria Math" panose="02040503050406030204" pitchFamily="18" charset="0"/>
                            </a:rPr>
                            <m:t>𝑋</m:t>
                          </m:r>
                        </m:e>
                      </m:acc>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𝑁</m:t>
                      </m:r>
                      <m:r>
                        <a:rPr lang="en-US" sz="2200" b="0" i="1" smtClean="0">
                          <a:latin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𝜇</m:t>
                      </m:r>
                      <m:r>
                        <a:rPr lang="en-US" sz="2200" b="0" i="1" smtClean="0">
                          <a:latin typeface="Cambria Math" panose="02040503050406030204" pitchFamily="18" charset="0"/>
                          <a:ea typeface="Cambria Math" panose="02040503050406030204" pitchFamily="18" charset="0"/>
                        </a:rPr>
                        <m:t>,</m:t>
                      </m:r>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𝜎</m:t>
                          </m:r>
                        </m:e>
                        <m:sup>
                          <m:r>
                            <a:rPr lang="en-US" sz="2200" b="0" i="1" smtClean="0">
                              <a:latin typeface="Cambria Math" panose="02040503050406030204" pitchFamily="18" charset="0"/>
                              <a:ea typeface="Cambria Math" panose="02040503050406030204" pitchFamily="18" charset="0"/>
                            </a:rPr>
                            <m:t>2</m:t>
                          </m:r>
                        </m:sup>
                      </m:sSup>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𝑛</m:t>
                      </m:r>
                      <m:r>
                        <a:rPr lang="en-US" sz="2200" b="0" i="1" smtClean="0">
                          <a:latin typeface="Cambria Math" panose="02040503050406030204" pitchFamily="18" charset="0"/>
                          <a:ea typeface="Cambria Math" panose="02040503050406030204" pitchFamily="18" charset="0"/>
                        </a:rPr>
                        <m:t>)</m:t>
                      </m:r>
                    </m:oMath>
                  </m:oMathPara>
                </a14:m>
                <a:endParaRPr lang="en-US" sz="2200" dirty="0"/>
              </a:p>
            </p:txBody>
          </p:sp>
        </mc:Choice>
        <mc:Fallback xmlns="">
          <p:sp>
            <p:nvSpPr>
              <p:cNvPr id="17" name="TextBox 16">
                <a:extLst>
                  <a:ext uri="{FF2B5EF4-FFF2-40B4-BE49-F238E27FC236}">
                    <a16:creationId xmlns:a16="http://schemas.microsoft.com/office/drawing/2014/main" id="{F91B741B-ADA7-49AA-9D61-5F22990A9D8E}"/>
                  </a:ext>
                </a:extLst>
              </p:cNvPr>
              <p:cNvSpPr txBox="1">
                <a:spLocks noRot="1" noChangeAspect="1" noMove="1" noResize="1" noEditPoints="1" noAdjustHandles="1" noChangeArrowheads="1" noChangeShapeType="1" noTextEdit="1"/>
              </p:cNvSpPr>
              <p:nvPr/>
            </p:nvSpPr>
            <p:spPr>
              <a:xfrm>
                <a:off x="5333070" y="4886944"/>
                <a:ext cx="3163784" cy="16158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C1D7CDE-3DA0-448B-AA2B-1D1024B0979C}"/>
                  </a:ext>
                </a:extLst>
              </p:cNvPr>
              <p:cNvSpPr txBox="1"/>
              <p:nvPr/>
            </p:nvSpPr>
            <p:spPr>
              <a:xfrm>
                <a:off x="9291452" y="5533533"/>
                <a:ext cx="2441369" cy="842282"/>
              </a:xfrm>
              <a:prstGeom prst="rect">
                <a:avLst/>
              </a:prstGeom>
              <a:solidFill>
                <a:srgbClr val="99CCFF"/>
              </a:solidFill>
              <a:ln w="28575">
                <a:solidFill>
                  <a:srgbClr val="0070C0"/>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US" sz="2200" b="0" i="1" smtClean="0">
                              <a:latin typeface="Cambria Math" panose="02040503050406030204" pitchFamily="18" charset="0"/>
                              <a:ea typeface="Cambria Math" panose="02040503050406030204" pitchFamily="18" charset="0"/>
                            </a:rPr>
                          </m:ctrlPr>
                        </m:fPr>
                        <m:num>
                          <m:acc>
                            <m:accPr>
                              <m:chr m:val="̅"/>
                              <m:ctrlPr>
                                <a:rPr lang="en-US" sz="2200" b="0" i="1" smtClean="0">
                                  <a:latin typeface="Cambria Math" panose="02040503050406030204" pitchFamily="18" charset="0"/>
                                  <a:ea typeface="Cambria Math" panose="02040503050406030204" pitchFamily="18" charset="0"/>
                                </a:rPr>
                              </m:ctrlPr>
                            </m:accPr>
                            <m:e>
                              <m:r>
                                <a:rPr lang="en-US" sz="2200" b="0" i="1" smtClean="0">
                                  <a:latin typeface="Cambria Math" panose="02040503050406030204" pitchFamily="18" charset="0"/>
                                  <a:ea typeface="Cambria Math" panose="02040503050406030204" pitchFamily="18" charset="0"/>
                                </a:rPr>
                                <m:t>𝑋</m:t>
                              </m:r>
                            </m:e>
                          </m:acc>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𝜇</m:t>
                          </m:r>
                        </m:num>
                        <m:den>
                          <m:r>
                            <a:rPr lang="en-US" sz="2200" b="0" i="1" smtClean="0">
                              <a:latin typeface="Cambria Math" panose="02040503050406030204" pitchFamily="18" charset="0"/>
                              <a:ea typeface="Cambria Math" panose="02040503050406030204" pitchFamily="18" charset="0"/>
                            </a:rPr>
                            <m:t>𝜎</m:t>
                          </m:r>
                          <m:r>
                            <a:rPr lang="en-US" sz="2200" b="0" i="1" smtClean="0">
                              <a:latin typeface="Cambria Math" panose="02040503050406030204" pitchFamily="18" charset="0"/>
                              <a:ea typeface="Cambria Math" panose="02040503050406030204" pitchFamily="18" charset="0"/>
                            </a:rPr>
                            <m:t>/</m:t>
                          </m:r>
                          <m:rad>
                            <m:radPr>
                              <m:degHide m:val="on"/>
                              <m:ctrlPr>
                                <a:rPr lang="en-US" sz="2200" b="0" i="1" smtClean="0">
                                  <a:latin typeface="Cambria Math" panose="02040503050406030204" pitchFamily="18" charset="0"/>
                                  <a:ea typeface="Cambria Math" panose="02040503050406030204" pitchFamily="18" charset="0"/>
                                </a:rPr>
                              </m:ctrlPr>
                            </m:radPr>
                            <m:deg/>
                            <m:e>
                              <m:r>
                                <a:rPr lang="en-US" sz="2200" b="0" i="1" smtClean="0">
                                  <a:latin typeface="Cambria Math" panose="02040503050406030204" pitchFamily="18" charset="0"/>
                                  <a:ea typeface="Cambria Math" panose="02040503050406030204" pitchFamily="18" charset="0"/>
                                </a:rPr>
                                <m:t>𝑛</m:t>
                              </m:r>
                            </m:e>
                          </m:rad>
                        </m:den>
                      </m:f>
                      <m:r>
                        <a:rPr lang="en-US" sz="2200" b="0" i="1" smtClean="0">
                          <a:latin typeface="Cambria Math" panose="02040503050406030204" pitchFamily="18" charset="0"/>
                          <a:ea typeface="Cambria Math" panose="02040503050406030204" pitchFamily="18" charset="0"/>
                        </a:rPr>
                        <m:t> ≈ </m:t>
                      </m:r>
                      <m:r>
                        <a:rPr lang="en-US" sz="2200" b="0" i="1" smtClean="0">
                          <a:latin typeface="Cambria Math" panose="02040503050406030204" pitchFamily="18" charset="0"/>
                          <a:ea typeface="Cambria Math" panose="02040503050406030204" pitchFamily="18" charset="0"/>
                        </a:rPr>
                        <m:t>𝑁</m:t>
                      </m:r>
                      <m:r>
                        <a:rPr lang="en-US" sz="2200" b="0" i="1" smtClean="0">
                          <a:latin typeface="Cambria Math" panose="02040503050406030204" pitchFamily="18" charset="0"/>
                        </a:rPr>
                        <m:t>(0</m:t>
                      </m:r>
                      <m:r>
                        <a:rPr lang="en-US" sz="2200" b="0" i="1" smtClean="0">
                          <a:latin typeface="Cambria Math" panose="02040503050406030204" pitchFamily="18" charset="0"/>
                          <a:ea typeface="Cambria Math" panose="02040503050406030204" pitchFamily="18" charset="0"/>
                        </a:rPr>
                        <m:t>,1)</m:t>
                      </m:r>
                    </m:oMath>
                  </m:oMathPara>
                </a14:m>
                <a:endParaRPr lang="en-US" sz="2200" dirty="0"/>
              </a:p>
            </p:txBody>
          </p:sp>
        </mc:Choice>
        <mc:Fallback xmlns="">
          <p:sp>
            <p:nvSpPr>
              <p:cNvPr id="18" name="TextBox 17">
                <a:extLst>
                  <a:ext uri="{FF2B5EF4-FFF2-40B4-BE49-F238E27FC236}">
                    <a16:creationId xmlns:a16="http://schemas.microsoft.com/office/drawing/2014/main" id="{4C1D7CDE-3DA0-448B-AA2B-1D1024B0979C}"/>
                  </a:ext>
                </a:extLst>
              </p:cNvPr>
              <p:cNvSpPr txBox="1">
                <a:spLocks noRot="1" noChangeAspect="1" noMove="1" noResize="1" noEditPoints="1" noAdjustHandles="1" noChangeArrowheads="1" noChangeShapeType="1" noTextEdit="1"/>
              </p:cNvSpPr>
              <p:nvPr/>
            </p:nvSpPr>
            <p:spPr>
              <a:xfrm>
                <a:off x="9291452" y="5533533"/>
                <a:ext cx="2441369" cy="842282"/>
              </a:xfrm>
              <a:prstGeom prst="rect">
                <a:avLst/>
              </a:prstGeom>
              <a:blipFill>
                <a:blip r:embed="rId9"/>
                <a:stretch>
                  <a:fillRect/>
                </a:stretch>
              </a:blipFill>
              <a:ln w="28575">
                <a:solidFill>
                  <a:srgbClr val="0070C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3B7A8AF1-7D46-4DC1-8E7F-C1E337122172}"/>
                  </a:ext>
                </a:extLst>
              </p:cNvPr>
              <p:cNvSpPr/>
              <p:nvPr/>
            </p:nvSpPr>
            <p:spPr>
              <a:xfrm>
                <a:off x="9511637" y="4344718"/>
                <a:ext cx="2000997" cy="772071"/>
              </a:xfrm>
              <a:prstGeom prst="rect">
                <a:avLst/>
              </a:prstGeom>
              <a:solidFill>
                <a:srgbClr val="CCFF99"/>
              </a:solidFill>
              <a:ln w="28575">
                <a:solidFill>
                  <a:srgbClr val="0070C0"/>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200" i="1" smtClean="0">
                              <a:latin typeface="Cambria Math" panose="02040503050406030204" pitchFamily="18" charset="0"/>
                              <a:ea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𝑋</m:t>
                          </m:r>
                        </m:e>
                      </m:acc>
                      <m:r>
                        <a:rPr lang="en-US" sz="2200" b="0" i="1" smtClean="0">
                          <a:latin typeface="Cambria Math" panose="02040503050406030204" pitchFamily="18" charset="0"/>
                          <a:ea typeface="Cambria Math" panose="02040503050406030204" pitchFamily="18" charset="0"/>
                        </a:rPr>
                        <m:t>=</m:t>
                      </m:r>
                      <m:f>
                        <m:fPr>
                          <m:ctrlPr>
                            <a:rPr lang="en-US" sz="2200" b="0" i="1" smtClean="0">
                              <a:latin typeface="Cambria Math" panose="02040503050406030204" pitchFamily="18" charset="0"/>
                              <a:ea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1</m:t>
                          </m:r>
                        </m:num>
                        <m:den>
                          <m:r>
                            <a:rPr lang="en-US" sz="2200" b="0" i="1" smtClean="0">
                              <a:latin typeface="Cambria Math" panose="02040503050406030204" pitchFamily="18" charset="0"/>
                              <a:ea typeface="Cambria Math" panose="02040503050406030204" pitchFamily="18" charset="0"/>
                            </a:rPr>
                            <m:t>𝑛</m:t>
                          </m:r>
                        </m:den>
                      </m:f>
                      <m:nary>
                        <m:naryPr>
                          <m:chr m:val="∑"/>
                          <m:limLoc m:val="subSup"/>
                          <m:ctrlPr>
                            <a:rPr lang="en-US" sz="2200" b="0" i="1" smtClean="0">
                              <a:latin typeface="Cambria Math" panose="02040503050406030204" pitchFamily="18" charset="0"/>
                              <a:ea typeface="Cambria Math" panose="02040503050406030204" pitchFamily="18" charset="0"/>
                            </a:rPr>
                          </m:ctrlPr>
                        </m:naryPr>
                        <m:sub>
                          <m:r>
                            <m:rPr>
                              <m:brk m:alnAt="25"/>
                            </m:rPr>
                            <a:rPr lang="en-US" sz="2200" b="0" i="1" smtClean="0">
                              <a:latin typeface="Cambria Math" panose="02040503050406030204" pitchFamily="18" charset="0"/>
                              <a:ea typeface="Cambria Math" panose="02040503050406030204" pitchFamily="18" charset="0"/>
                            </a:rPr>
                            <m:t>𝑖</m:t>
                          </m:r>
                          <m:r>
                            <a:rPr lang="en-US" sz="2200" b="0" i="1" smtClean="0">
                              <a:latin typeface="Cambria Math" panose="02040503050406030204" pitchFamily="18" charset="0"/>
                              <a:ea typeface="Cambria Math" panose="02040503050406030204" pitchFamily="18" charset="0"/>
                            </a:rPr>
                            <m:t>=1</m:t>
                          </m:r>
                        </m:sub>
                        <m:sup>
                          <m:r>
                            <a:rPr lang="en-US" sz="2200" b="0" i="1" smtClean="0">
                              <a:latin typeface="Cambria Math" panose="02040503050406030204" pitchFamily="18" charset="0"/>
                              <a:ea typeface="Cambria Math" panose="02040503050406030204" pitchFamily="18" charset="0"/>
                            </a:rPr>
                            <m:t>𝑛</m:t>
                          </m:r>
                        </m:sup>
                        <m:e>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𝑋</m:t>
                              </m:r>
                            </m:e>
                            <m:sub>
                              <m:r>
                                <a:rPr lang="en-US" sz="2200" b="0" i="1" smtClean="0">
                                  <a:latin typeface="Cambria Math" panose="02040503050406030204" pitchFamily="18" charset="0"/>
                                  <a:ea typeface="Cambria Math" panose="02040503050406030204" pitchFamily="18" charset="0"/>
                                </a:rPr>
                                <m:t>𝑖</m:t>
                              </m:r>
                            </m:sub>
                          </m:sSub>
                        </m:e>
                      </m:nary>
                    </m:oMath>
                  </m:oMathPara>
                </a14:m>
                <a:endParaRPr lang="en-US" sz="2200" dirty="0"/>
              </a:p>
            </p:txBody>
          </p:sp>
        </mc:Choice>
        <mc:Fallback xmlns="">
          <p:sp>
            <p:nvSpPr>
              <p:cNvPr id="8" name="Rectangle 7">
                <a:extLst>
                  <a:ext uri="{FF2B5EF4-FFF2-40B4-BE49-F238E27FC236}">
                    <a16:creationId xmlns:a16="http://schemas.microsoft.com/office/drawing/2014/main" id="{3B7A8AF1-7D46-4DC1-8E7F-C1E337122172}"/>
                  </a:ext>
                </a:extLst>
              </p:cNvPr>
              <p:cNvSpPr>
                <a:spLocks noRot="1" noChangeAspect="1" noMove="1" noResize="1" noEditPoints="1" noAdjustHandles="1" noChangeArrowheads="1" noChangeShapeType="1" noTextEdit="1"/>
              </p:cNvSpPr>
              <p:nvPr/>
            </p:nvSpPr>
            <p:spPr>
              <a:xfrm>
                <a:off x="9511637" y="4344718"/>
                <a:ext cx="2000997" cy="772071"/>
              </a:xfrm>
              <a:prstGeom prst="rect">
                <a:avLst/>
              </a:prstGeom>
              <a:blipFill>
                <a:blip r:embed="rId10"/>
                <a:stretch>
                  <a:fillRect/>
                </a:stretch>
              </a:blipFill>
              <a:ln w="28575">
                <a:solidFill>
                  <a:srgbClr val="0070C0"/>
                </a:solidFill>
              </a:ln>
            </p:spPr>
            <p:txBody>
              <a:bodyPr/>
              <a:lstStyle/>
              <a:p>
                <a:r>
                  <a:rPr lang="en-US">
                    <a:noFill/>
                  </a:rPr>
                  <a:t> </a:t>
                </a:r>
              </a:p>
            </p:txBody>
          </p:sp>
        </mc:Fallback>
      </mc:AlternateContent>
      <p:pic>
        <p:nvPicPr>
          <p:cNvPr id="6" name="Picture 5" descr="A screenshot of a cell phone&#10;&#10;Description generated with very high confidence">
            <a:extLst>
              <a:ext uri="{FF2B5EF4-FFF2-40B4-BE49-F238E27FC236}">
                <a16:creationId xmlns:a16="http://schemas.microsoft.com/office/drawing/2014/main" id="{64D5946B-0F02-40AD-BC25-51CF905B5C5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91452" y="2041922"/>
            <a:ext cx="2504763" cy="1619100"/>
          </a:xfrm>
          <a:prstGeom prst="rect">
            <a:avLst/>
          </a:prstGeom>
        </p:spPr>
      </p:pic>
      <p:pic>
        <p:nvPicPr>
          <p:cNvPr id="9" name="Picture 8" descr="A screenshot of a cell phone&#10;&#10;Description generated with very high confidence">
            <a:extLst>
              <a:ext uri="{FF2B5EF4-FFF2-40B4-BE49-F238E27FC236}">
                <a16:creationId xmlns:a16="http://schemas.microsoft.com/office/drawing/2014/main" id="{9CF10119-B834-4E3E-9949-83CF8A4A699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291452" y="392835"/>
            <a:ext cx="2504763" cy="1662942"/>
          </a:xfrm>
          <a:prstGeom prst="rect">
            <a:avLst/>
          </a:prstGeom>
        </p:spPr>
      </p:pic>
    </p:spTree>
    <p:extLst>
      <p:ext uri="{BB962C8B-B14F-4D97-AF65-F5344CB8AC3E}">
        <p14:creationId xmlns:p14="http://schemas.microsoft.com/office/powerpoint/2010/main" val="5495804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67C3D-AB9A-4255-B1BD-5B955DB42379}"/>
              </a:ext>
            </a:extLst>
          </p:cNvPr>
          <p:cNvSpPr>
            <a:spLocks noGrp="1"/>
          </p:cNvSpPr>
          <p:nvPr>
            <p:ph type="title"/>
          </p:nvPr>
        </p:nvSpPr>
        <p:spPr>
          <a:xfrm>
            <a:off x="838200" y="365125"/>
            <a:ext cx="6025738" cy="1325563"/>
          </a:xfrm>
        </p:spPr>
        <p:txBody>
          <a:bodyPr>
            <a:normAutofit/>
          </a:bodyPr>
          <a:lstStyle/>
          <a:p>
            <a:r>
              <a:rPr lang="en-US" sz="3600" dirty="0">
                <a:solidFill>
                  <a:srgbClr val="990033"/>
                </a:solidFill>
              </a:rPr>
              <a:t>t-distribution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EC12F5C-E768-4B51-9573-53C52DE0DA12}"/>
                  </a:ext>
                </a:extLst>
              </p:cNvPr>
              <p:cNvSpPr txBox="1"/>
              <p:nvPr/>
            </p:nvSpPr>
            <p:spPr>
              <a:xfrm>
                <a:off x="838200" y="1510540"/>
                <a:ext cx="5257800" cy="3139321"/>
              </a:xfrm>
              <a:prstGeom prst="rect">
                <a:avLst/>
              </a:prstGeom>
              <a:noFill/>
            </p:spPr>
            <p:txBody>
              <a:bodyPr wrap="square" rtlCol="0">
                <a:spAutoFit/>
              </a:bodyPr>
              <a:lstStyle/>
              <a:p>
                <a:r>
                  <a:rPr lang="en-US" sz="2200" dirty="0"/>
                  <a:t>A symmetric distribution given by PDF </a:t>
                </a:r>
              </a:p>
              <a:p>
                <a:endParaRPr lang="en-US" sz="2200" dirty="0"/>
              </a:p>
              <a:p>
                <a:endParaRPr lang="en-US" sz="2200" dirty="0"/>
              </a:p>
              <a:p>
                <a:endParaRPr lang="en-US" sz="2200" dirty="0"/>
              </a:p>
              <a:p>
                <a:endParaRPr lang="en-US" sz="2200" dirty="0"/>
              </a:p>
              <a:p>
                <a:r>
                  <a:rPr lang="en-US" sz="2200" dirty="0"/>
                  <a:t>Its shape depends on the degree of freedom </a:t>
                </a:r>
                <a14:m>
                  <m:oMath xmlns:m="http://schemas.openxmlformats.org/officeDocument/2006/math">
                    <m:r>
                      <a:rPr lang="en-US" sz="2200" i="1" smtClean="0">
                        <a:latin typeface="Cambria Math" panose="02040503050406030204" pitchFamily="18" charset="0"/>
                        <a:ea typeface="Cambria Math" panose="02040503050406030204" pitchFamily="18" charset="0"/>
                      </a:rPr>
                      <m:t>𝜈</m:t>
                    </m:r>
                  </m:oMath>
                </a14:m>
                <a:r>
                  <a:rPr lang="en-US" sz="2200" dirty="0"/>
                  <a:t>. As the degree of freedom increases, the distribution approaches the standard normal distribution. </a:t>
                </a:r>
              </a:p>
            </p:txBody>
          </p:sp>
        </mc:Choice>
        <mc:Fallback xmlns="">
          <p:sp>
            <p:nvSpPr>
              <p:cNvPr id="9" name="TextBox 8">
                <a:extLst>
                  <a:ext uri="{FF2B5EF4-FFF2-40B4-BE49-F238E27FC236}">
                    <a16:creationId xmlns:a16="http://schemas.microsoft.com/office/drawing/2014/main" id="{EEC12F5C-E768-4B51-9573-53C52DE0DA12}"/>
                  </a:ext>
                </a:extLst>
              </p:cNvPr>
              <p:cNvSpPr txBox="1">
                <a:spLocks noRot="1" noChangeAspect="1" noMove="1" noResize="1" noEditPoints="1" noAdjustHandles="1" noChangeArrowheads="1" noChangeShapeType="1" noTextEdit="1"/>
              </p:cNvSpPr>
              <p:nvPr/>
            </p:nvSpPr>
            <p:spPr>
              <a:xfrm>
                <a:off x="838200" y="1510540"/>
                <a:ext cx="5257800" cy="3139321"/>
              </a:xfrm>
              <a:prstGeom prst="rect">
                <a:avLst/>
              </a:prstGeom>
              <a:blipFill>
                <a:blip r:embed="rId3"/>
                <a:stretch>
                  <a:fillRect l="-1508" t="-1359" r="-2436" b="-2913"/>
                </a:stretch>
              </a:blipFill>
            </p:spPr>
            <p:txBody>
              <a:bodyPr/>
              <a:lstStyle/>
              <a:p>
                <a:r>
                  <a:rPr lang="en-US">
                    <a:noFill/>
                  </a:rPr>
                  <a:t> </a:t>
                </a:r>
              </a:p>
            </p:txBody>
          </p:sp>
        </mc:Fallback>
      </mc:AlternateContent>
      <p:pic>
        <p:nvPicPr>
          <p:cNvPr id="7" name="Picture 2" descr="http://www.geogebra.org/files/00/00/05/38/material-53882.png?v=1382376218">
            <a:extLst>
              <a:ext uri="{FF2B5EF4-FFF2-40B4-BE49-F238E27FC236}">
                <a16:creationId xmlns:a16="http://schemas.microsoft.com/office/drawing/2014/main" id="{4606024A-DC06-4624-805F-E1AE3B77D129}"/>
              </a:ext>
            </a:extLst>
          </p:cNvPr>
          <p:cNvPicPr>
            <a:picLocks noChangeAspect="1" noChangeArrowheads="1"/>
          </p:cNvPicPr>
          <p:nvPr/>
        </p:nvPicPr>
        <p:blipFill>
          <a:blip r:embed="rId4" cstate="print"/>
          <a:srcRect/>
          <a:stretch>
            <a:fillRect/>
          </a:stretch>
        </p:blipFill>
        <p:spPr bwMode="auto">
          <a:xfrm>
            <a:off x="6096000" y="3175959"/>
            <a:ext cx="5818563" cy="3316916"/>
          </a:xfrm>
          <a:prstGeom prst="rect">
            <a:avLst/>
          </a:prstGeom>
          <a:noFill/>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816E2E3-57ED-45C7-8441-124680351F32}"/>
                  </a:ext>
                </a:extLst>
              </p:cNvPr>
              <p:cNvSpPr txBox="1"/>
              <p:nvPr/>
            </p:nvSpPr>
            <p:spPr>
              <a:xfrm>
                <a:off x="1470129" y="4721926"/>
                <a:ext cx="3163784" cy="183370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𝑁</m:t>
                      </m:r>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𝜇</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𝜎</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oMath>
                  </m:oMathPara>
                </a14:m>
                <a:endParaRPr lang="en-US" sz="2400" dirty="0"/>
              </a:p>
              <a:p>
                <a:pPr algn="ctr">
                  <a:lnSpc>
                    <a:spcPct val="150000"/>
                  </a:lnSpc>
                </a:pPr>
                <a:r>
                  <a:rPr lang="en-US" sz="2400" dirty="0"/>
                  <a:t>Then</a:t>
                </a:r>
              </a:p>
              <a:p>
                <a:pPr algn="ct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𝑋</m:t>
                              </m:r>
                            </m:e>
                          </m:acc>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𝜇</m:t>
                          </m:r>
                        </m:num>
                        <m:den>
                          <m:r>
                            <a:rPr lang="en-US" sz="2400" b="0" i="1" smtClean="0">
                              <a:latin typeface="Cambria Math" panose="02040503050406030204" pitchFamily="18" charset="0"/>
                              <a:ea typeface="Cambria Math" panose="02040503050406030204" pitchFamily="18" charset="0"/>
                            </a:rPr>
                            <m:t>𝑆</m:t>
                          </m:r>
                          <m:r>
                            <a:rPr lang="en-US" sz="2400" b="0" i="1" smtClean="0">
                              <a:latin typeface="Cambria Math" panose="02040503050406030204" pitchFamily="18" charset="0"/>
                              <a:ea typeface="Cambria Math" panose="02040503050406030204" pitchFamily="18" charset="0"/>
                            </a:rPr>
                            <m:t>/</m:t>
                          </m:r>
                          <m:rad>
                            <m:radPr>
                              <m:degHide m:val="on"/>
                              <m:ctrlPr>
                                <a:rPr lang="en-US" sz="2400" b="0" i="1" smtClean="0">
                                  <a:latin typeface="Cambria Math" panose="02040503050406030204" pitchFamily="18" charset="0"/>
                                  <a:ea typeface="Cambria Math" panose="02040503050406030204" pitchFamily="18" charset="0"/>
                                </a:rPr>
                              </m:ctrlPr>
                            </m:radPr>
                            <m:deg/>
                            <m:e>
                              <m:r>
                                <a:rPr lang="en-US" sz="2400" b="0" i="1" smtClean="0">
                                  <a:latin typeface="Cambria Math" panose="02040503050406030204" pitchFamily="18" charset="0"/>
                                  <a:ea typeface="Cambria Math" panose="02040503050406030204" pitchFamily="18" charset="0"/>
                                </a:rPr>
                                <m:t>𝑛</m:t>
                              </m:r>
                            </m:e>
                          </m:rad>
                        </m:den>
                      </m:f>
                      <m:r>
                        <a:rPr lang="en-US" sz="2400" b="0" i="1" smtClean="0">
                          <a:latin typeface="Cambria Math" panose="02040503050406030204" pitchFamily="18" charset="0"/>
                          <a:ea typeface="Cambria Math" panose="02040503050406030204" pitchFamily="18" charset="0"/>
                        </a:rPr>
                        <m:t> ~ </m:t>
                      </m:r>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−1)</m:t>
                      </m:r>
                    </m:oMath>
                  </m:oMathPara>
                </a14:m>
                <a:endParaRPr lang="en-US" sz="2400" dirty="0"/>
              </a:p>
            </p:txBody>
          </p:sp>
        </mc:Choice>
        <mc:Fallback xmlns="">
          <p:sp>
            <p:nvSpPr>
              <p:cNvPr id="8" name="TextBox 7">
                <a:extLst>
                  <a:ext uri="{FF2B5EF4-FFF2-40B4-BE49-F238E27FC236}">
                    <a16:creationId xmlns:a16="http://schemas.microsoft.com/office/drawing/2014/main" id="{D816E2E3-57ED-45C7-8441-124680351F32}"/>
                  </a:ext>
                </a:extLst>
              </p:cNvPr>
              <p:cNvSpPr txBox="1">
                <a:spLocks noRot="1" noChangeAspect="1" noMove="1" noResize="1" noEditPoints="1" noAdjustHandles="1" noChangeArrowheads="1" noChangeShapeType="1" noTextEdit="1"/>
              </p:cNvSpPr>
              <p:nvPr/>
            </p:nvSpPr>
            <p:spPr>
              <a:xfrm>
                <a:off x="1470129" y="4721926"/>
                <a:ext cx="3163784" cy="1833707"/>
              </a:xfrm>
              <a:prstGeom prst="rect">
                <a:avLst/>
              </a:prstGeom>
              <a:blipFill>
                <a:blip r:embed="rId5"/>
                <a:stretch>
                  <a:fillRect l="-385" r="-4432"/>
                </a:stretch>
              </a:blipFill>
            </p:spPr>
            <p:txBody>
              <a:bodyPr/>
              <a:lstStyle/>
              <a:p>
                <a:r>
                  <a:rPr lang="en-US">
                    <a:noFill/>
                  </a:rPr>
                  <a:t> </a:t>
                </a:r>
              </a:p>
            </p:txBody>
          </p:sp>
        </mc:Fallback>
      </mc:AlternateContent>
      <p:pic>
        <p:nvPicPr>
          <p:cNvPr id="4" name="Graphic 3">
            <a:extLst>
              <a:ext uri="{FF2B5EF4-FFF2-40B4-BE49-F238E27FC236}">
                <a16:creationId xmlns:a16="http://schemas.microsoft.com/office/drawing/2014/main" id="{7BA80309-F774-43F5-887F-1A250FAA38A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70129" y="2143504"/>
            <a:ext cx="3824844" cy="936696"/>
          </a:xfrm>
          <a:prstGeom prst="rect">
            <a:avLst/>
          </a:prstGeom>
        </p:spPr>
      </p:pic>
      <p:pic>
        <p:nvPicPr>
          <p:cNvPr id="10" name="Graphic 9">
            <a:extLst>
              <a:ext uri="{FF2B5EF4-FFF2-40B4-BE49-F238E27FC236}">
                <a16:creationId xmlns:a16="http://schemas.microsoft.com/office/drawing/2014/main" id="{C3C3678E-5BF3-44F5-8A30-CAC2F77F8F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93194" y="5347460"/>
            <a:ext cx="1943525" cy="510798"/>
          </a:xfrm>
          <a:prstGeom prst="rect">
            <a:avLst/>
          </a:prstGeom>
        </p:spPr>
      </p:pic>
      <p:sp>
        <p:nvSpPr>
          <p:cNvPr id="11" name="TextBox 10">
            <a:extLst>
              <a:ext uri="{FF2B5EF4-FFF2-40B4-BE49-F238E27FC236}">
                <a16:creationId xmlns:a16="http://schemas.microsoft.com/office/drawing/2014/main" id="{CEC7004E-6626-40EB-99C5-61766D841511}"/>
              </a:ext>
            </a:extLst>
          </p:cNvPr>
          <p:cNvSpPr txBox="1"/>
          <p:nvPr/>
        </p:nvSpPr>
        <p:spPr>
          <a:xfrm>
            <a:off x="6359857" y="401159"/>
            <a:ext cx="5432341" cy="2667397"/>
          </a:xfrm>
          <a:prstGeom prst="rect">
            <a:avLst/>
          </a:prstGeom>
          <a:solidFill>
            <a:srgbClr val="CCCCFF"/>
          </a:solidFill>
        </p:spPr>
        <p:txBody>
          <a:bodyPr wrap="square" rtlCol="0">
            <a:spAutoFit/>
          </a:bodyPr>
          <a:lstStyle/>
          <a:p>
            <a:r>
              <a:rPr lang="en-US" sz="2200" dirty="0">
                <a:solidFill>
                  <a:srgbClr val="FF0000"/>
                </a:solidFill>
              </a:rPr>
              <a:t>Properties:</a:t>
            </a:r>
          </a:p>
          <a:p>
            <a:r>
              <a:rPr lang="en-US" sz="2200" dirty="0"/>
              <a:t>● The graphs of t distributions are bell-shaped, but are not normally distributed</a:t>
            </a:r>
          </a:p>
          <a:p>
            <a:pPr>
              <a:lnSpc>
                <a:spcPts val="800"/>
              </a:lnSpc>
            </a:pPr>
            <a:endParaRPr lang="en-US" sz="2200" dirty="0"/>
          </a:p>
          <a:p>
            <a:r>
              <a:rPr lang="en-US" sz="2200" dirty="0"/>
              <a:t>● The tails of a t distribution are thicker than what the tails of the normal distribution are</a:t>
            </a:r>
          </a:p>
          <a:p>
            <a:pPr>
              <a:lnSpc>
                <a:spcPts val="800"/>
              </a:lnSpc>
            </a:pPr>
            <a:endParaRPr lang="en-US" sz="2200" dirty="0"/>
          </a:p>
          <a:p>
            <a:r>
              <a:rPr lang="en-US" sz="2200" dirty="0"/>
              <a:t>● As the degree of freedom increases, the distribution approaches the standard normal</a:t>
            </a:r>
          </a:p>
        </p:txBody>
      </p:sp>
    </p:spTree>
    <p:extLst>
      <p:ext uri="{BB962C8B-B14F-4D97-AF65-F5344CB8AC3E}">
        <p14:creationId xmlns:p14="http://schemas.microsoft.com/office/powerpoint/2010/main" val="27474145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67C3D-AB9A-4255-B1BD-5B955DB42379}"/>
              </a:ext>
            </a:extLst>
          </p:cNvPr>
          <p:cNvSpPr>
            <a:spLocks noGrp="1"/>
          </p:cNvSpPr>
          <p:nvPr>
            <p:ph type="title"/>
          </p:nvPr>
        </p:nvSpPr>
        <p:spPr>
          <a:xfrm>
            <a:off x="838200" y="365125"/>
            <a:ext cx="6025738" cy="1325563"/>
          </a:xfrm>
        </p:spPr>
        <p:txBody>
          <a:bodyPr>
            <a:normAutofit/>
          </a:bodyPr>
          <a:lstStyle/>
          <a:p>
            <a:r>
              <a:rPr lang="en-US" sz="3600" dirty="0">
                <a:solidFill>
                  <a:srgbClr val="990033"/>
                </a:solidFill>
              </a:rPr>
              <a:t>Gamma Function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EC12F5C-E768-4B51-9573-53C52DE0DA12}"/>
                  </a:ext>
                </a:extLst>
              </p:cNvPr>
              <p:cNvSpPr txBox="1"/>
              <p:nvPr/>
            </p:nvSpPr>
            <p:spPr>
              <a:xfrm>
                <a:off x="838200" y="3163819"/>
                <a:ext cx="5633852" cy="2671629"/>
              </a:xfrm>
              <a:prstGeom prst="rect">
                <a:avLst/>
              </a:prstGeom>
              <a:noFill/>
            </p:spPr>
            <p:txBody>
              <a:bodyPr wrap="square" rtlCol="0">
                <a:spAutoFit/>
              </a:bodyPr>
              <a:lstStyle/>
              <a:p>
                <a:r>
                  <a:rPr lang="en-US" sz="2200" dirty="0"/>
                  <a:t>The gamma function (represented by </a:t>
                </a:r>
                <a14:m>
                  <m:oMath xmlns:m="http://schemas.openxmlformats.org/officeDocument/2006/math">
                    <m:r>
                      <m:rPr>
                        <m:sty m:val="p"/>
                      </m:rPr>
                      <a:rPr lang="el-GR" sz="2200" i="0" dirty="0" smtClean="0">
                        <a:latin typeface="Cambria Math" panose="02040503050406030204" pitchFamily="18" charset="0"/>
                      </a:rPr>
                      <m:t>Γ</m:t>
                    </m:r>
                  </m:oMath>
                </a14:m>
                <a:r>
                  <a:rPr lang="en-US" sz="2200" dirty="0"/>
                  <a:t>) is an extension of the factorial that computes factorial for any positive real number.</a:t>
                </a:r>
              </a:p>
              <a:p>
                <a:endParaRPr lang="en-US" sz="2200" dirty="0"/>
              </a:p>
              <a:p>
                <a:r>
                  <a:rPr lang="en-US" sz="2200" dirty="0"/>
                  <a:t>It is defined by</a:t>
                </a:r>
              </a:p>
              <a:p>
                <a:pPr>
                  <a:lnSpc>
                    <a:spcPts val="1200"/>
                  </a:lnSpc>
                </a:pPr>
                <a:endParaRPr lang="en-US" sz="2200" dirty="0"/>
              </a:p>
              <a:p>
                <a:pPr/>
                <a14:m>
                  <m:oMathPara xmlns:m="http://schemas.openxmlformats.org/officeDocument/2006/math">
                    <m:oMathParaPr>
                      <m:jc m:val="centerGroup"/>
                    </m:oMathParaPr>
                    <m:oMath xmlns:m="http://schemas.openxmlformats.org/officeDocument/2006/math">
                      <m:r>
                        <m:rPr>
                          <m:sty m:val="p"/>
                        </m:rPr>
                        <a:rPr lang="el-GR" sz="2200" i="1" smtClean="0">
                          <a:latin typeface="Cambria Math" panose="02040503050406030204" pitchFamily="18" charset="0"/>
                          <a:ea typeface="Cambria Math" panose="02040503050406030204" pitchFamily="18" charset="0"/>
                        </a:rPr>
                        <m:t>Γ</m:t>
                      </m:r>
                      <m:d>
                        <m:dPr>
                          <m:ctrlPr>
                            <a:rPr lang="en-US" sz="2200" b="0" i="1" smtClean="0">
                              <a:latin typeface="Cambria Math" panose="02040503050406030204" pitchFamily="18" charset="0"/>
                              <a:ea typeface="Cambria Math" panose="02040503050406030204" pitchFamily="18" charset="0"/>
                            </a:rPr>
                          </m:ctrlPr>
                        </m:dPr>
                        <m:e>
                          <m:r>
                            <a:rPr lang="en-US" sz="2200" b="0" i="1" smtClean="0">
                              <a:latin typeface="Cambria Math" panose="02040503050406030204" pitchFamily="18" charset="0"/>
                              <a:ea typeface="Cambria Math" panose="02040503050406030204" pitchFamily="18" charset="0"/>
                            </a:rPr>
                            <m:t>𝑧</m:t>
                          </m:r>
                        </m:e>
                      </m:d>
                      <m:r>
                        <a:rPr lang="en-US" sz="2200" b="0" i="1" smtClean="0">
                          <a:latin typeface="Cambria Math" panose="02040503050406030204" pitchFamily="18" charset="0"/>
                          <a:ea typeface="Cambria Math" panose="02040503050406030204" pitchFamily="18" charset="0"/>
                        </a:rPr>
                        <m:t>=</m:t>
                      </m:r>
                      <m:nary>
                        <m:naryPr>
                          <m:ctrlPr>
                            <a:rPr lang="en-US" sz="2200" b="0" i="1" smtClean="0">
                              <a:latin typeface="Cambria Math" panose="02040503050406030204" pitchFamily="18" charset="0"/>
                              <a:ea typeface="Cambria Math" panose="02040503050406030204" pitchFamily="18" charset="0"/>
                            </a:rPr>
                          </m:ctrlPr>
                        </m:naryPr>
                        <m:sub>
                          <m:r>
                            <m:rPr>
                              <m:brk m:alnAt="23"/>
                            </m:rPr>
                            <a:rPr lang="en-US" sz="2200" b="0" i="1" smtClean="0">
                              <a:latin typeface="Cambria Math" panose="02040503050406030204" pitchFamily="18" charset="0"/>
                              <a:ea typeface="Cambria Math" panose="02040503050406030204" pitchFamily="18" charset="0"/>
                            </a:rPr>
                            <m:t>0</m:t>
                          </m:r>
                        </m:sub>
                        <m:sup>
                          <m:r>
                            <a:rPr lang="en-US" sz="2200" b="0" i="1" smtClean="0">
                              <a:latin typeface="Cambria Math" panose="02040503050406030204" pitchFamily="18" charset="0"/>
                              <a:ea typeface="Cambria Math" panose="02040503050406030204" pitchFamily="18" charset="0"/>
                            </a:rPr>
                            <m:t>∞</m:t>
                          </m:r>
                        </m:sup>
                        <m:e>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𝑥</m:t>
                              </m:r>
                            </m:e>
                            <m:sup>
                              <m:r>
                                <a:rPr lang="en-US" sz="2200" b="0" i="1" smtClean="0">
                                  <a:latin typeface="Cambria Math" panose="02040503050406030204" pitchFamily="18" charset="0"/>
                                  <a:ea typeface="Cambria Math" panose="02040503050406030204" pitchFamily="18" charset="0"/>
                                </a:rPr>
                                <m:t>𝑧</m:t>
                              </m:r>
                              <m:r>
                                <a:rPr lang="en-US" sz="2200" b="0" i="1" smtClean="0">
                                  <a:latin typeface="Cambria Math" panose="02040503050406030204" pitchFamily="18" charset="0"/>
                                  <a:ea typeface="Cambria Math" panose="02040503050406030204" pitchFamily="18" charset="0"/>
                                </a:rPr>
                                <m:t>−1</m:t>
                              </m:r>
                            </m:sup>
                          </m:sSup>
                        </m:e>
                      </m:nary>
                      <m:r>
                        <a:rPr lang="en-US" sz="2200" b="0" i="1" smtClean="0">
                          <a:latin typeface="Cambria Math" panose="02040503050406030204" pitchFamily="18" charset="0"/>
                          <a:ea typeface="Cambria Math" panose="02040503050406030204" pitchFamily="18" charset="0"/>
                        </a:rPr>
                        <m:t> </m:t>
                      </m:r>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𝑒</m:t>
                          </m:r>
                        </m:e>
                        <m:sup>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𝑥</m:t>
                          </m:r>
                        </m:sup>
                      </m:sSup>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𝑑𝑥</m:t>
                      </m:r>
                    </m:oMath>
                  </m:oMathPara>
                </a14:m>
                <a:endParaRPr lang="en-US" sz="2200" dirty="0"/>
              </a:p>
            </p:txBody>
          </p:sp>
        </mc:Choice>
        <mc:Fallback xmlns="">
          <p:sp>
            <p:nvSpPr>
              <p:cNvPr id="9" name="TextBox 8">
                <a:extLst>
                  <a:ext uri="{FF2B5EF4-FFF2-40B4-BE49-F238E27FC236}">
                    <a16:creationId xmlns:a16="http://schemas.microsoft.com/office/drawing/2014/main" id="{EEC12F5C-E768-4B51-9573-53C52DE0DA12}"/>
                  </a:ext>
                </a:extLst>
              </p:cNvPr>
              <p:cNvSpPr txBox="1">
                <a:spLocks noRot="1" noChangeAspect="1" noMove="1" noResize="1" noEditPoints="1" noAdjustHandles="1" noChangeArrowheads="1" noChangeShapeType="1" noTextEdit="1"/>
              </p:cNvSpPr>
              <p:nvPr/>
            </p:nvSpPr>
            <p:spPr>
              <a:xfrm>
                <a:off x="838200" y="3163819"/>
                <a:ext cx="5633852" cy="2671629"/>
              </a:xfrm>
              <a:prstGeom prst="rect">
                <a:avLst/>
              </a:prstGeom>
              <a:blipFill>
                <a:blip r:embed="rId3"/>
                <a:stretch>
                  <a:fillRect l="-1407" t="-15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F736902-6D5A-4599-B5AB-EC1ED7206677}"/>
                  </a:ext>
                </a:extLst>
              </p:cNvPr>
              <p:cNvSpPr txBox="1"/>
              <p:nvPr/>
            </p:nvSpPr>
            <p:spPr>
              <a:xfrm>
                <a:off x="7162800" y="869902"/>
                <a:ext cx="4191000" cy="1296893"/>
              </a:xfrm>
              <a:prstGeom prst="rect">
                <a:avLst/>
              </a:prstGeom>
              <a:solidFill>
                <a:srgbClr val="CCFF99"/>
              </a:solidFill>
              <a:ln w="28575">
                <a:noFill/>
              </a:ln>
            </p:spPr>
            <p:txBody>
              <a:bodyPr wrap="square" rtlCol="0">
                <a:spAutoFit/>
              </a:bodyPr>
              <a:lstStyle/>
              <a:p>
                <a:pPr>
                  <a:lnSpc>
                    <a:spcPct val="150000"/>
                  </a:lnSpc>
                </a:pPr>
                <a:r>
                  <a:rPr lang="en-US" sz="2200" dirty="0"/>
                  <a:t>● </a:t>
                </a:r>
                <a14:m>
                  <m:oMath xmlns:m="http://schemas.openxmlformats.org/officeDocument/2006/math">
                    <m:r>
                      <m:rPr>
                        <m:sty m:val="p"/>
                      </m:rPr>
                      <a:rPr lang="el-GR" sz="2200" i="1" smtClean="0">
                        <a:latin typeface="Cambria Math" panose="02040503050406030204" pitchFamily="18" charset="0"/>
                        <a:ea typeface="Cambria Math" panose="02040503050406030204" pitchFamily="18" charset="0"/>
                      </a:rPr>
                      <m:t>Γ</m:t>
                    </m:r>
                    <m:d>
                      <m:dPr>
                        <m:ctrlPr>
                          <a:rPr lang="en-US" sz="2200" b="0" i="1" smtClean="0">
                            <a:latin typeface="Cambria Math" panose="02040503050406030204" pitchFamily="18" charset="0"/>
                            <a:ea typeface="Cambria Math" panose="02040503050406030204" pitchFamily="18" charset="0"/>
                          </a:rPr>
                        </m:ctrlPr>
                      </m:dPr>
                      <m:e>
                        <m:r>
                          <a:rPr lang="en-US" sz="2200" b="0" i="1" smtClean="0">
                            <a:latin typeface="Cambria Math" panose="02040503050406030204" pitchFamily="18" charset="0"/>
                            <a:ea typeface="Cambria Math" panose="02040503050406030204" pitchFamily="18" charset="0"/>
                          </a:rPr>
                          <m:t>𝑧</m:t>
                        </m:r>
                        <m:r>
                          <a:rPr lang="en-US" sz="2200" b="0" i="1" smtClean="0">
                            <a:latin typeface="Cambria Math" panose="02040503050406030204" pitchFamily="18" charset="0"/>
                            <a:ea typeface="Cambria Math" panose="02040503050406030204" pitchFamily="18" charset="0"/>
                          </a:rPr>
                          <m:t>+1</m:t>
                        </m:r>
                      </m:e>
                    </m:d>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𝑧</m:t>
                    </m:r>
                    <m:r>
                      <a:rPr lang="en-US" sz="2200" b="0" i="1" smtClean="0">
                        <a:latin typeface="Cambria Math" panose="02040503050406030204" pitchFamily="18" charset="0"/>
                        <a:ea typeface="Cambria Math" panose="02040503050406030204" pitchFamily="18" charset="0"/>
                      </a:rPr>
                      <m:t> </m:t>
                    </m:r>
                    <m:r>
                      <m:rPr>
                        <m:sty m:val="p"/>
                      </m:rPr>
                      <a:rPr lang="el-GR" sz="2200" i="1" smtClean="0">
                        <a:latin typeface="Cambria Math" panose="02040503050406030204" pitchFamily="18" charset="0"/>
                        <a:ea typeface="Cambria Math" panose="02040503050406030204" pitchFamily="18" charset="0"/>
                      </a:rPr>
                      <m:t>Γ</m:t>
                    </m:r>
                    <m:d>
                      <m:dPr>
                        <m:ctrlPr>
                          <a:rPr lang="en-US" sz="2200" b="0" i="1" smtClean="0">
                            <a:latin typeface="Cambria Math" panose="02040503050406030204" pitchFamily="18" charset="0"/>
                            <a:ea typeface="Cambria Math" panose="02040503050406030204" pitchFamily="18" charset="0"/>
                          </a:rPr>
                        </m:ctrlPr>
                      </m:dPr>
                      <m:e>
                        <m:r>
                          <a:rPr lang="en-US" sz="2200" b="0" i="1" smtClean="0">
                            <a:latin typeface="Cambria Math" panose="02040503050406030204" pitchFamily="18" charset="0"/>
                            <a:ea typeface="Cambria Math" panose="02040503050406030204" pitchFamily="18" charset="0"/>
                          </a:rPr>
                          <m:t>𝑧</m:t>
                        </m:r>
                      </m:e>
                    </m:d>
                  </m:oMath>
                </a14:m>
                <a:endParaRPr lang="en-US" sz="2200" dirty="0"/>
              </a:p>
              <a:p>
                <a:pPr>
                  <a:lnSpc>
                    <a:spcPct val="150000"/>
                  </a:lnSpc>
                </a:pPr>
                <a:r>
                  <a:rPr lang="en-US" sz="2200" dirty="0"/>
                  <a:t>● </a:t>
                </a:r>
                <a14:m>
                  <m:oMath xmlns:m="http://schemas.openxmlformats.org/officeDocument/2006/math">
                    <m:r>
                      <m:rPr>
                        <m:sty m:val="p"/>
                      </m:rPr>
                      <a:rPr lang="el-GR" sz="2200" i="1" smtClean="0">
                        <a:latin typeface="Cambria Math" panose="02040503050406030204" pitchFamily="18" charset="0"/>
                        <a:ea typeface="Cambria Math" panose="02040503050406030204" pitchFamily="18" charset="0"/>
                      </a:rPr>
                      <m:t>Γ</m:t>
                    </m:r>
                    <m:d>
                      <m:dPr>
                        <m:ctrlPr>
                          <a:rPr lang="en-US" sz="2200" b="0" i="1" smtClean="0">
                            <a:latin typeface="Cambria Math" panose="02040503050406030204" pitchFamily="18" charset="0"/>
                            <a:ea typeface="Cambria Math" panose="02040503050406030204" pitchFamily="18" charset="0"/>
                          </a:rPr>
                        </m:ctrlPr>
                      </m:dPr>
                      <m:e>
                        <m:f>
                          <m:fPr>
                            <m:ctrlPr>
                              <a:rPr lang="en-US" sz="2200" b="0" i="1" smtClean="0">
                                <a:latin typeface="Cambria Math" panose="02040503050406030204" pitchFamily="18" charset="0"/>
                                <a:ea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1</m:t>
                            </m:r>
                          </m:num>
                          <m:den>
                            <m:r>
                              <a:rPr lang="en-US" sz="2200" b="0" i="1" smtClean="0">
                                <a:latin typeface="Cambria Math" panose="02040503050406030204" pitchFamily="18" charset="0"/>
                                <a:ea typeface="Cambria Math" panose="02040503050406030204" pitchFamily="18" charset="0"/>
                              </a:rPr>
                              <m:t>2</m:t>
                            </m:r>
                          </m:den>
                        </m:f>
                      </m:e>
                    </m:d>
                    <m:r>
                      <a:rPr lang="en-US" sz="2200" b="0" i="1" smtClean="0">
                        <a:latin typeface="Cambria Math" panose="02040503050406030204" pitchFamily="18" charset="0"/>
                        <a:ea typeface="Cambria Math" panose="02040503050406030204" pitchFamily="18" charset="0"/>
                      </a:rPr>
                      <m:t>=</m:t>
                    </m:r>
                    <m:rad>
                      <m:radPr>
                        <m:degHide m:val="on"/>
                        <m:ctrlPr>
                          <a:rPr lang="en-US" sz="2200" b="0" i="1" smtClean="0">
                            <a:latin typeface="Cambria Math" panose="02040503050406030204" pitchFamily="18" charset="0"/>
                            <a:ea typeface="Cambria Math" panose="02040503050406030204" pitchFamily="18" charset="0"/>
                          </a:rPr>
                        </m:ctrlPr>
                      </m:radPr>
                      <m:deg/>
                      <m:e>
                        <m:r>
                          <a:rPr lang="en-US" sz="2200" b="0" i="1" smtClean="0">
                            <a:latin typeface="Cambria Math" panose="02040503050406030204" pitchFamily="18" charset="0"/>
                            <a:ea typeface="Cambria Math" panose="02040503050406030204" pitchFamily="18" charset="0"/>
                          </a:rPr>
                          <m:t>𝜋</m:t>
                        </m:r>
                      </m:e>
                    </m:rad>
                  </m:oMath>
                </a14:m>
                <a:endParaRPr lang="en-US" sz="2200" dirty="0"/>
              </a:p>
            </p:txBody>
          </p:sp>
        </mc:Choice>
        <mc:Fallback xmlns="">
          <p:sp>
            <p:nvSpPr>
              <p:cNvPr id="13" name="TextBox 12">
                <a:extLst>
                  <a:ext uri="{FF2B5EF4-FFF2-40B4-BE49-F238E27FC236}">
                    <a16:creationId xmlns:a16="http://schemas.microsoft.com/office/drawing/2014/main" id="{AF736902-6D5A-4599-B5AB-EC1ED7206677}"/>
                  </a:ext>
                </a:extLst>
              </p:cNvPr>
              <p:cNvSpPr txBox="1">
                <a:spLocks noRot="1" noChangeAspect="1" noMove="1" noResize="1" noEditPoints="1" noAdjustHandles="1" noChangeArrowheads="1" noChangeShapeType="1" noTextEdit="1"/>
              </p:cNvSpPr>
              <p:nvPr/>
            </p:nvSpPr>
            <p:spPr>
              <a:xfrm>
                <a:off x="7162800" y="869902"/>
                <a:ext cx="4191000" cy="1296893"/>
              </a:xfrm>
              <a:prstGeom prst="rect">
                <a:avLst/>
              </a:prstGeom>
              <a:blipFill>
                <a:blip r:embed="rId4"/>
                <a:stretch>
                  <a:fillRect l="-1890" b="-2830"/>
                </a:stretch>
              </a:blipFill>
              <a:ln w="28575">
                <a:noFill/>
              </a:ln>
            </p:spPr>
            <p:txBody>
              <a:bodyPr/>
              <a:lstStyle/>
              <a:p>
                <a:r>
                  <a:rPr lang="en-US">
                    <a:noFill/>
                  </a:rPr>
                  <a:t> </a:t>
                </a:r>
              </a:p>
            </p:txBody>
          </p:sp>
        </mc:Fallback>
      </mc:AlternateContent>
      <p:pic>
        <p:nvPicPr>
          <p:cNvPr id="6" name="Picture 5">
            <a:extLst>
              <a:ext uri="{FF2B5EF4-FFF2-40B4-BE49-F238E27FC236}">
                <a16:creationId xmlns:a16="http://schemas.microsoft.com/office/drawing/2014/main" id="{A362A03F-46E4-4885-861D-C6DE642D28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6362" y="2628529"/>
            <a:ext cx="4648200" cy="371475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71C3533-1C7C-477F-87F1-28256B37E4D3}"/>
                  </a:ext>
                </a:extLst>
              </p:cNvPr>
              <p:cNvSpPr txBox="1"/>
              <p:nvPr/>
            </p:nvSpPr>
            <p:spPr>
              <a:xfrm>
                <a:off x="838200" y="1518348"/>
                <a:ext cx="5633852" cy="1615827"/>
              </a:xfrm>
              <a:prstGeom prst="rect">
                <a:avLst/>
              </a:prstGeom>
              <a:noFill/>
            </p:spPr>
            <p:txBody>
              <a:bodyPr wrap="square" rtlCol="0">
                <a:spAutoFit/>
              </a:bodyPr>
              <a:lstStyle/>
              <a:p>
                <a:r>
                  <a:rPr lang="en-US" sz="2200" dirty="0"/>
                  <a:t>factorial, defined for non-negative integers </a:t>
                </a:r>
                <a14:m>
                  <m:oMath xmlns:m="http://schemas.openxmlformats.org/officeDocument/2006/math">
                    <m:r>
                      <a:rPr lang="en-US" sz="2200" i="1" dirty="0" smtClean="0">
                        <a:latin typeface="Cambria Math" panose="02040503050406030204" pitchFamily="18" charset="0"/>
                      </a:rPr>
                      <m:t>𝑛</m:t>
                    </m:r>
                  </m:oMath>
                </a14:m>
                <a:r>
                  <a:rPr lang="en-US" sz="2200" dirty="0"/>
                  <a:t>, is a way to describe repeated multiplication. For example:</a:t>
                </a:r>
                <a:endParaRPr lang="en-US" sz="2200" i="1" dirty="0">
                  <a:latin typeface="Cambria Math" panose="02040503050406030204" pitchFamily="18" charset="0"/>
                  <a:ea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ea typeface="Cambria Math" panose="02040503050406030204" pitchFamily="18" charset="0"/>
                        </a:rPr>
                        <m:t>3!=3×2×1</m:t>
                      </m:r>
                    </m:oMath>
                  </m:oMathPara>
                </a14:m>
                <a:endParaRPr lang="en-US" sz="2200" dirty="0"/>
              </a:p>
            </p:txBody>
          </p:sp>
        </mc:Choice>
        <mc:Fallback xmlns="">
          <p:sp>
            <p:nvSpPr>
              <p:cNvPr id="7" name="TextBox 6">
                <a:extLst>
                  <a:ext uri="{FF2B5EF4-FFF2-40B4-BE49-F238E27FC236}">
                    <a16:creationId xmlns:a16="http://schemas.microsoft.com/office/drawing/2014/main" id="{671C3533-1C7C-477F-87F1-28256B37E4D3}"/>
                  </a:ext>
                </a:extLst>
              </p:cNvPr>
              <p:cNvSpPr txBox="1">
                <a:spLocks noRot="1" noChangeAspect="1" noMove="1" noResize="1" noEditPoints="1" noAdjustHandles="1" noChangeArrowheads="1" noChangeShapeType="1" noTextEdit="1"/>
              </p:cNvSpPr>
              <p:nvPr/>
            </p:nvSpPr>
            <p:spPr>
              <a:xfrm>
                <a:off x="838200" y="1518348"/>
                <a:ext cx="5633852" cy="1615827"/>
              </a:xfrm>
              <a:prstGeom prst="rect">
                <a:avLst/>
              </a:prstGeom>
              <a:blipFill>
                <a:blip r:embed="rId6"/>
                <a:stretch>
                  <a:fillRect l="-1407" t="-2642" r="-974"/>
                </a:stretch>
              </a:blipFill>
            </p:spPr>
            <p:txBody>
              <a:bodyPr/>
              <a:lstStyle/>
              <a:p>
                <a:r>
                  <a:rPr lang="en-US">
                    <a:noFill/>
                  </a:rPr>
                  <a:t> </a:t>
                </a:r>
              </a:p>
            </p:txBody>
          </p:sp>
        </mc:Fallback>
      </mc:AlternateContent>
    </p:spTree>
    <p:extLst>
      <p:ext uri="{BB962C8B-B14F-4D97-AF65-F5344CB8AC3E}">
        <p14:creationId xmlns:p14="http://schemas.microsoft.com/office/powerpoint/2010/main" val="12607055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67C3D-AB9A-4255-B1BD-5B955DB42379}"/>
              </a:ext>
            </a:extLst>
          </p:cNvPr>
          <p:cNvSpPr>
            <a:spLocks noGrp="1"/>
          </p:cNvSpPr>
          <p:nvPr>
            <p:ph type="title"/>
          </p:nvPr>
        </p:nvSpPr>
        <p:spPr>
          <a:xfrm>
            <a:off x="838200" y="365125"/>
            <a:ext cx="6025738" cy="1325563"/>
          </a:xfrm>
        </p:spPr>
        <p:txBody>
          <a:bodyPr>
            <a:normAutofit/>
          </a:bodyPr>
          <a:lstStyle/>
          <a:p>
            <a:r>
              <a:rPr lang="en-US" sz="3600" dirty="0">
                <a:solidFill>
                  <a:srgbClr val="990033"/>
                </a:solidFill>
              </a:rPr>
              <a:t>Chi-square distribution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EC12F5C-E768-4B51-9573-53C52DE0DA12}"/>
                  </a:ext>
                </a:extLst>
              </p:cNvPr>
              <p:cNvSpPr txBox="1"/>
              <p:nvPr/>
            </p:nvSpPr>
            <p:spPr>
              <a:xfrm>
                <a:off x="838200" y="1690688"/>
                <a:ext cx="5257800" cy="3738588"/>
              </a:xfrm>
              <a:prstGeom prst="rect">
                <a:avLst/>
              </a:prstGeom>
              <a:noFill/>
            </p:spPr>
            <p:txBody>
              <a:bodyPr wrap="square" rtlCol="0">
                <a:spAutoFit/>
              </a:bodyPr>
              <a:lstStyle/>
              <a:p>
                <a:pPr>
                  <a:lnSpc>
                    <a:spcPct val="150000"/>
                  </a:lnSpc>
                  <a:spcBef>
                    <a:spcPct val="50000"/>
                  </a:spcBef>
                </a:pPr>
                <a:r>
                  <a:rPr lang="en-US" sz="2200" dirty="0"/>
                  <a:t>If </a:t>
                </a:r>
                <a14:m>
                  <m:oMath xmlns:m="http://schemas.openxmlformats.org/officeDocument/2006/math">
                    <m:sSub>
                      <m:sSubPr>
                        <m:ctrlPr>
                          <a:rPr lang="en-US" sz="2200" i="1">
                            <a:latin typeface="Cambria Math" panose="02040503050406030204" pitchFamily="18" charset="0"/>
                          </a:rPr>
                        </m:ctrlPr>
                      </m:sSubPr>
                      <m:e>
                        <m:r>
                          <a:rPr lang="en-US" sz="2200">
                            <a:latin typeface="Cambria Math" panose="02040503050406030204" pitchFamily="18" charset="0"/>
                          </a:rPr>
                          <m:t>𝑍</m:t>
                        </m:r>
                      </m:e>
                      <m:sub>
                        <m:r>
                          <a:rPr lang="en-US" sz="2200">
                            <a:latin typeface="Cambria Math" panose="02040503050406030204" pitchFamily="18" charset="0"/>
                          </a:rPr>
                          <m:t>1</m:t>
                        </m:r>
                      </m:sub>
                    </m:sSub>
                    <m:r>
                      <a:rPr lang="en-US" sz="2200">
                        <a:latin typeface="Cambria Math" panose="02040503050406030204" pitchFamily="18" charset="0"/>
                      </a:rPr>
                      <m:t>,</m:t>
                    </m:r>
                    <m:sSub>
                      <m:sSubPr>
                        <m:ctrlPr>
                          <a:rPr lang="en-US" sz="2200" i="1">
                            <a:latin typeface="Cambria Math" panose="02040503050406030204" pitchFamily="18" charset="0"/>
                          </a:rPr>
                        </m:ctrlPr>
                      </m:sSubPr>
                      <m:e>
                        <m:r>
                          <a:rPr lang="en-US" sz="2200">
                            <a:latin typeface="Cambria Math" panose="02040503050406030204" pitchFamily="18" charset="0"/>
                          </a:rPr>
                          <m:t>𝑍</m:t>
                        </m:r>
                      </m:e>
                      <m:sub>
                        <m:r>
                          <a:rPr lang="en-US" sz="2200">
                            <a:latin typeface="Cambria Math" panose="02040503050406030204" pitchFamily="18" charset="0"/>
                          </a:rPr>
                          <m:t>2</m:t>
                        </m:r>
                      </m:sub>
                    </m:sSub>
                    <m:r>
                      <a:rPr lang="en-US" sz="2200">
                        <a:latin typeface="Cambria Math" panose="02040503050406030204" pitchFamily="18" charset="0"/>
                      </a:rPr>
                      <m:t>,…,</m:t>
                    </m:r>
                    <m:sSub>
                      <m:sSubPr>
                        <m:ctrlPr>
                          <a:rPr lang="en-US" sz="2200" i="1">
                            <a:latin typeface="Cambria Math" panose="02040503050406030204" pitchFamily="18" charset="0"/>
                          </a:rPr>
                        </m:ctrlPr>
                      </m:sSubPr>
                      <m:e>
                        <m:r>
                          <a:rPr lang="en-US" sz="2200">
                            <a:latin typeface="Cambria Math" panose="02040503050406030204" pitchFamily="18" charset="0"/>
                          </a:rPr>
                          <m:t>𝑍</m:t>
                        </m:r>
                      </m:e>
                      <m:sub>
                        <m:r>
                          <a:rPr lang="en-US" sz="2200">
                            <a:latin typeface="Cambria Math" panose="02040503050406030204" pitchFamily="18" charset="0"/>
                          </a:rPr>
                          <m:t>𝑛</m:t>
                        </m:r>
                      </m:sub>
                    </m:sSub>
                  </m:oMath>
                </a14:m>
                <a:r>
                  <a:rPr lang="en-US" sz="2200" dirty="0"/>
                  <a:t> are independent, standard normal random variables, then the sum of their squares </a:t>
                </a:r>
              </a:p>
              <a:p>
                <a:pPr>
                  <a:lnSpc>
                    <a:spcPct val="150000"/>
                  </a:lnSpc>
                  <a:spcBef>
                    <a:spcPct val="50000"/>
                  </a:spcBef>
                </a:pPr>
                <a14:m>
                  <m:oMathPara xmlns:m="http://schemas.openxmlformats.org/officeDocument/2006/math">
                    <m:oMathParaPr>
                      <m:jc m:val="centerGroup"/>
                    </m:oMathParaPr>
                    <m:oMath xmlns:m="http://schemas.openxmlformats.org/officeDocument/2006/math">
                      <m:nary>
                        <m:naryPr>
                          <m:chr m:val="∑"/>
                          <m:limLoc m:val="subSup"/>
                          <m:ctrlPr>
                            <a:rPr lang="en-US" sz="2200" i="1">
                              <a:latin typeface="Cambria Math" panose="02040503050406030204" pitchFamily="18" charset="0"/>
                            </a:rPr>
                          </m:ctrlPr>
                        </m:naryPr>
                        <m:sub>
                          <m:r>
                            <m:rPr>
                              <m:brk m:alnAt="25"/>
                            </m:rPr>
                            <a:rPr lang="en-US" sz="2200">
                              <a:latin typeface="Cambria Math" panose="02040503050406030204" pitchFamily="18" charset="0"/>
                            </a:rPr>
                            <m:t>𝑖</m:t>
                          </m:r>
                          <m:r>
                            <a:rPr lang="en-US" sz="2200">
                              <a:latin typeface="Cambria Math" panose="02040503050406030204" pitchFamily="18" charset="0"/>
                            </a:rPr>
                            <m:t>=1</m:t>
                          </m:r>
                        </m:sub>
                        <m:sup>
                          <m:r>
                            <a:rPr lang="en-US" sz="2200">
                              <a:latin typeface="Cambria Math" panose="02040503050406030204" pitchFamily="18" charset="0"/>
                            </a:rPr>
                            <m:t>𝑛</m:t>
                          </m:r>
                        </m:sup>
                        <m:e>
                          <m:sSubSup>
                            <m:sSubSupPr>
                              <m:ctrlPr>
                                <a:rPr lang="en-US" sz="2200" i="1">
                                  <a:latin typeface="Cambria Math" panose="02040503050406030204" pitchFamily="18" charset="0"/>
                                </a:rPr>
                              </m:ctrlPr>
                            </m:sSubSupPr>
                            <m:e>
                              <m:r>
                                <a:rPr lang="en-US" sz="2200">
                                  <a:latin typeface="Cambria Math" panose="02040503050406030204" pitchFamily="18" charset="0"/>
                                </a:rPr>
                                <m:t>𝑍</m:t>
                              </m:r>
                            </m:e>
                            <m:sub>
                              <m:r>
                                <a:rPr lang="en-US" sz="2200">
                                  <a:latin typeface="Cambria Math" panose="02040503050406030204" pitchFamily="18" charset="0"/>
                                </a:rPr>
                                <m:t>𝑖</m:t>
                              </m:r>
                            </m:sub>
                            <m:sup>
                              <m:r>
                                <a:rPr lang="en-US" sz="2200">
                                  <a:latin typeface="Cambria Math" panose="02040503050406030204" pitchFamily="18" charset="0"/>
                                </a:rPr>
                                <m:t>2</m:t>
                              </m:r>
                            </m:sup>
                          </m:sSubSup>
                        </m:e>
                      </m:nary>
                    </m:oMath>
                  </m:oMathPara>
                </a14:m>
                <a:endParaRPr lang="en-US" sz="2200" dirty="0"/>
              </a:p>
              <a:p>
                <a:pPr>
                  <a:lnSpc>
                    <a:spcPct val="150000"/>
                  </a:lnSpc>
                  <a:spcBef>
                    <a:spcPct val="50000"/>
                  </a:spcBef>
                </a:pPr>
                <a:r>
                  <a:rPr lang="en-US" sz="2200" dirty="0"/>
                  <a:t>is distributed according to the chi-squared distribution with k degrees of freedom.</a:t>
                </a:r>
              </a:p>
            </p:txBody>
          </p:sp>
        </mc:Choice>
        <mc:Fallback xmlns="">
          <p:sp>
            <p:nvSpPr>
              <p:cNvPr id="9" name="TextBox 8">
                <a:extLst>
                  <a:ext uri="{FF2B5EF4-FFF2-40B4-BE49-F238E27FC236}">
                    <a16:creationId xmlns:a16="http://schemas.microsoft.com/office/drawing/2014/main" id="{EEC12F5C-E768-4B51-9573-53C52DE0DA12}"/>
                  </a:ext>
                </a:extLst>
              </p:cNvPr>
              <p:cNvSpPr txBox="1">
                <a:spLocks noRot="1" noChangeAspect="1" noMove="1" noResize="1" noEditPoints="1" noAdjustHandles="1" noChangeArrowheads="1" noChangeShapeType="1" noTextEdit="1"/>
              </p:cNvSpPr>
              <p:nvPr/>
            </p:nvSpPr>
            <p:spPr>
              <a:xfrm>
                <a:off x="838200" y="1690688"/>
                <a:ext cx="5257800" cy="3738588"/>
              </a:xfrm>
              <a:prstGeom prst="rect">
                <a:avLst/>
              </a:prstGeom>
              <a:blipFill>
                <a:blip r:embed="rId3"/>
                <a:stretch>
                  <a:fillRect l="-1508" b="-2280"/>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3C53FF34-7AA9-401D-95F6-75ADF17B8A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4130" y="2875310"/>
            <a:ext cx="5419725" cy="3609402"/>
          </a:xfrm>
          <a:prstGeom prst="rect">
            <a:avLst/>
          </a:prstGeom>
        </p:spPr>
      </p:pic>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4906AF6-1A80-4DFE-B8B2-719B88412BA3}"/>
                  </a:ext>
                </a:extLst>
              </p:cNvPr>
              <p:cNvSpPr/>
              <p:nvPr/>
            </p:nvSpPr>
            <p:spPr>
              <a:xfrm>
                <a:off x="2107223" y="5606266"/>
                <a:ext cx="2485103" cy="8784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subSup"/>
                          <m:ctrlPr>
                            <a:rPr lang="en-US" sz="2600" i="1" smtClean="0">
                              <a:latin typeface="Cambria Math" panose="02040503050406030204" pitchFamily="18" charset="0"/>
                              <a:cs typeface="Times New Roman" pitchFamily="18" charset="0"/>
                            </a:rPr>
                          </m:ctrlPr>
                        </m:naryPr>
                        <m:sub>
                          <m:r>
                            <m:rPr>
                              <m:brk m:alnAt="25"/>
                            </m:rPr>
                            <a:rPr lang="en-US" sz="2600" i="1">
                              <a:latin typeface="Cambria Math" panose="02040503050406030204" pitchFamily="18" charset="0"/>
                              <a:cs typeface="Times New Roman" pitchFamily="18" charset="0"/>
                            </a:rPr>
                            <m:t>𝑖</m:t>
                          </m:r>
                          <m:r>
                            <a:rPr lang="en-US" sz="2600" i="1">
                              <a:latin typeface="Cambria Math" panose="02040503050406030204" pitchFamily="18" charset="0"/>
                              <a:cs typeface="Times New Roman" pitchFamily="18" charset="0"/>
                            </a:rPr>
                            <m:t>=</m:t>
                          </m:r>
                          <m:r>
                            <m:rPr>
                              <m:brk m:alnAt="25"/>
                            </m:rPr>
                            <a:rPr lang="en-US" sz="2600" i="1">
                              <a:latin typeface="Cambria Math" panose="02040503050406030204" pitchFamily="18" charset="0"/>
                              <a:cs typeface="Times New Roman" pitchFamily="18" charset="0"/>
                            </a:rPr>
                            <m:t>1</m:t>
                          </m:r>
                        </m:sub>
                        <m:sup>
                          <m:r>
                            <a:rPr lang="en-US" sz="2600" b="0" i="1" smtClean="0">
                              <a:latin typeface="Cambria Math" panose="02040503050406030204" pitchFamily="18" charset="0"/>
                              <a:cs typeface="Times New Roman" pitchFamily="18" charset="0"/>
                            </a:rPr>
                            <m:t>𝑛</m:t>
                          </m:r>
                        </m:sup>
                        <m:e>
                          <m:sSubSup>
                            <m:sSubSupPr>
                              <m:ctrlPr>
                                <a:rPr lang="en-US" sz="2600" i="1">
                                  <a:latin typeface="Cambria Math" panose="02040503050406030204" pitchFamily="18" charset="0"/>
                                  <a:cs typeface="Times New Roman" pitchFamily="18" charset="0"/>
                                </a:rPr>
                              </m:ctrlPr>
                            </m:sSubSupPr>
                            <m:e>
                              <m:r>
                                <a:rPr lang="en-US" sz="2600" i="1">
                                  <a:latin typeface="Cambria Math" panose="02040503050406030204" pitchFamily="18" charset="0"/>
                                  <a:cs typeface="Times New Roman" pitchFamily="18" charset="0"/>
                                </a:rPr>
                                <m:t>𝑍</m:t>
                              </m:r>
                            </m:e>
                            <m:sub>
                              <m:r>
                                <a:rPr lang="en-US" sz="2600" i="1">
                                  <a:latin typeface="Cambria Math" panose="02040503050406030204" pitchFamily="18" charset="0"/>
                                  <a:cs typeface="Times New Roman" pitchFamily="18" charset="0"/>
                                </a:rPr>
                                <m:t>𝑖</m:t>
                              </m:r>
                            </m:sub>
                            <m:sup>
                              <m:r>
                                <a:rPr lang="en-US" sz="2600" i="1">
                                  <a:latin typeface="Cambria Math" panose="02040503050406030204" pitchFamily="18" charset="0"/>
                                  <a:cs typeface="Times New Roman" pitchFamily="18" charset="0"/>
                                </a:rPr>
                                <m:t>2</m:t>
                              </m:r>
                            </m:sup>
                          </m:sSubSup>
                        </m:e>
                      </m:nary>
                      <m:r>
                        <a:rPr lang="en-US" sz="2600" b="0" i="1" smtClean="0">
                          <a:latin typeface="Cambria Math" panose="02040503050406030204" pitchFamily="18" charset="0"/>
                          <a:cs typeface="Times New Roman" pitchFamily="18" charset="0"/>
                        </a:rPr>
                        <m:t> </m:t>
                      </m:r>
                      <m:r>
                        <a:rPr lang="en-US" sz="2600" i="1" smtClean="0">
                          <a:latin typeface="Cambria Math" panose="02040503050406030204" pitchFamily="18" charset="0"/>
                          <a:ea typeface="Cambria Math" panose="02040503050406030204" pitchFamily="18" charset="0"/>
                          <a:cs typeface="Times New Roman" pitchFamily="18" charset="0"/>
                        </a:rPr>
                        <m:t>~</m:t>
                      </m:r>
                      <m:r>
                        <a:rPr lang="en-US" sz="2600" b="0" i="1" smtClean="0">
                          <a:latin typeface="Cambria Math" panose="02040503050406030204" pitchFamily="18" charset="0"/>
                          <a:ea typeface="Cambria Math" panose="02040503050406030204" pitchFamily="18" charset="0"/>
                          <a:cs typeface="Times New Roman" pitchFamily="18" charset="0"/>
                        </a:rPr>
                        <m:t> </m:t>
                      </m:r>
                      <m:sSubSup>
                        <m:sSubSupPr>
                          <m:ctrlPr>
                            <a:rPr lang="en-US" sz="2600" b="0" i="1" smtClean="0">
                              <a:latin typeface="Cambria Math" panose="02040503050406030204" pitchFamily="18" charset="0"/>
                              <a:ea typeface="Cambria Math" panose="02040503050406030204" pitchFamily="18" charset="0"/>
                              <a:cs typeface="Times New Roman" pitchFamily="18" charset="0"/>
                            </a:rPr>
                          </m:ctrlPr>
                        </m:sSubSupPr>
                        <m:e>
                          <m:r>
                            <a:rPr lang="en-US" sz="2600" b="0" i="1" smtClean="0">
                              <a:latin typeface="Cambria Math" panose="02040503050406030204" pitchFamily="18" charset="0"/>
                              <a:ea typeface="Cambria Math" panose="02040503050406030204" pitchFamily="18" charset="0"/>
                              <a:cs typeface="Times New Roman" pitchFamily="18" charset="0"/>
                            </a:rPr>
                            <m:t>𝜒</m:t>
                          </m:r>
                        </m:e>
                        <m:sub>
                          <m:r>
                            <a:rPr lang="en-US" sz="2600" b="0" i="1" smtClean="0">
                              <a:latin typeface="Cambria Math" panose="02040503050406030204" pitchFamily="18" charset="0"/>
                              <a:ea typeface="Cambria Math" panose="02040503050406030204" pitchFamily="18" charset="0"/>
                              <a:cs typeface="Times New Roman" pitchFamily="18" charset="0"/>
                            </a:rPr>
                            <m:t>(</m:t>
                          </m:r>
                          <m:r>
                            <a:rPr lang="en-US" sz="2600" b="0" i="1" smtClean="0">
                              <a:latin typeface="Cambria Math" panose="02040503050406030204" pitchFamily="18" charset="0"/>
                              <a:ea typeface="Cambria Math" panose="02040503050406030204" pitchFamily="18" charset="0"/>
                              <a:cs typeface="Times New Roman" pitchFamily="18" charset="0"/>
                            </a:rPr>
                            <m:t>𝑛</m:t>
                          </m:r>
                          <m:r>
                            <a:rPr lang="en-US" sz="2600" b="0" i="1" smtClean="0">
                              <a:latin typeface="Cambria Math" panose="02040503050406030204" pitchFamily="18" charset="0"/>
                              <a:ea typeface="Cambria Math" panose="02040503050406030204" pitchFamily="18" charset="0"/>
                              <a:cs typeface="Times New Roman" pitchFamily="18" charset="0"/>
                            </a:rPr>
                            <m:t>)</m:t>
                          </m:r>
                        </m:sub>
                        <m:sup>
                          <m:r>
                            <a:rPr lang="en-US" sz="2600" b="0" i="1" smtClean="0">
                              <a:latin typeface="Cambria Math" panose="02040503050406030204" pitchFamily="18" charset="0"/>
                              <a:ea typeface="Cambria Math" panose="02040503050406030204" pitchFamily="18" charset="0"/>
                              <a:cs typeface="Times New Roman" pitchFamily="18" charset="0"/>
                            </a:rPr>
                            <m:t>2</m:t>
                          </m:r>
                        </m:sup>
                      </m:sSubSup>
                    </m:oMath>
                  </m:oMathPara>
                </a14:m>
                <a:endParaRPr lang="en-US" sz="2600" dirty="0"/>
              </a:p>
            </p:txBody>
          </p:sp>
        </mc:Choice>
        <mc:Fallback xmlns="">
          <p:sp>
            <p:nvSpPr>
              <p:cNvPr id="12" name="Rectangle 11">
                <a:extLst>
                  <a:ext uri="{FF2B5EF4-FFF2-40B4-BE49-F238E27FC236}">
                    <a16:creationId xmlns:a16="http://schemas.microsoft.com/office/drawing/2014/main" id="{94906AF6-1A80-4DFE-B8B2-719B88412BA3}"/>
                  </a:ext>
                </a:extLst>
              </p:cNvPr>
              <p:cNvSpPr>
                <a:spLocks noRot="1" noChangeAspect="1" noMove="1" noResize="1" noEditPoints="1" noAdjustHandles="1" noChangeArrowheads="1" noChangeShapeType="1" noTextEdit="1"/>
              </p:cNvSpPr>
              <p:nvPr/>
            </p:nvSpPr>
            <p:spPr>
              <a:xfrm>
                <a:off x="2107223" y="5606266"/>
                <a:ext cx="2485103" cy="87844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8342AB8F-5DCA-4A61-A513-5708D3B17DF2}"/>
                  </a:ext>
                </a:extLst>
              </p:cNvPr>
              <p:cNvSpPr/>
              <p:nvPr/>
            </p:nvSpPr>
            <p:spPr>
              <a:xfrm>
                <a:off x="7615394" y="580283"/>
                <a:ext cx="3060197" cy="895245"/>
              </a:xfrm>
              <a:prstGeom prst="rect">
                <a:avLst/>
              </a:prstGeom>
              <a:solidFill>
                <a:srgbClr val="FFFF99"/>
              </a:solidFill>
              <a:ln w="28575">
                <a:no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600" i="1" smtClean="0">
                              <a:latin typeface="Cambria Math" panose="02040503050406030204" pitchFamily="18" charset="0"/>
                              <a:ea typeface="Cambria Math" panose="02040503050406030204" pitchFamily="18" charset="0"/>
                              <a:cs typeface="Times New Roman" pitchFamily="18" charset="0"/>
                            </a:rPr>
                          </m:ctrlPr>
                        </m:fPr>
                        <m:num>
                          <m:d>
                            <m:dPr>
                              <m:ctrlPr>
                                <a:rPr lang="en-US" sz="2600" b="0" i="1" smtClean="0">
                                  <a:latin typeface="Cambria Math" panose="02040503050406030204" pitchFamily="18" charset="0"/>
                                  <a:ea typeface="Cambria Math" panose="02040503050406030204" pitchFamily="18" charset="0"/>
                                  <a:cs typeface="Times New Roman" pitchFamily="18" charset="0"/>
                                </a:rPr>
                              </m:ctrlPr>
                            </m:dPr>
                            <m:e>
                              <m:r>
                                <a:rPr lang="en-US" sz="2600" b="0" i="1" smtClean="0">
                                  <a:latin typeface="Cambria Math" panose="02040503050406030204" pitchFamily="18" charset="0"/>
                                  <a:ea typeface="Cambria Math" panose="02040503050406030204" pitchFamily="18" charset="0"/>
                                  <a:cs typeface="Times New Roman" pitchFamily="18" charset="0"/>
                                </a:rPr>
                                <m:t>𝑛</m:t>
                              </m:r>
                              <m:r>
                                <a:rPr lang="en-US" sz="2600" b="0" i="1" smtClean="0">
                                  <a:latin typeface="Cambria Math" panose="02040503050406030204" pitchFamily="18" charset="0"/>
                                  <a:ea typeface="Cambria Math" panose="02040503050406030204" pitchFamily="18" charset="0"/>
                                  <a:cs typeface="Times New Roman" pitchFamily="18" charset="0"/>
                                </a:rPr>
                                <m:t>−1</m:t>
                              </m:r>
                            </m:e>
                          </m:d>
                          <m:r>
                            <a:rPr lang="en-US" sz="2600" b="0" i="1" smtClean="0">
                              <a:latin typeface="Cambria Math" panose="02040503050406030204" pitchFamily="18" charset="0"/>
                              <a:ea typeface="Cambria Math" panose="02040503050406030204" pitchFamily="18" charset="0"/>
                              <a:cs typeface="Times New Roman" pitchFamily="18" charset="0"/>
                            </a:rPr>
                            <m:t> </m:t>
                          </m:r>
                          <m:sSup>
                            <m:sSupPr>
                              <m:ctrlPr>
                                <a:rPr lang="en-US" sz="2600" b="0" i="1" smtClean="0">
                                  <a:latin typeface="Cambria Math" panose="02040503050406030204" pitchFamily="18" charset="0"/>
                                  <a:ea typeface="Cambria Math" panose="02040503050406030204" pitchFamily="18" charset="0"/>
                                  <a:cs typeface="Times New Roman" pitchFamily="18" charset="0"/>
                                </a:rPr>
                              </m:ctrlPr>
                            </m:sSupPr>
                            <m:e>
                              <m:r>
                                <a:rPr lang="en-US" sz="2600" b="0" i="1" smtClean="0">
                                  <a:latin typeface="Cambria Math" panose="02040503050406030204" pitchFamily="18" charset="0"/>
                                  <a:ea typeface="Cambria Math" panose="02040503050406030204" pitchFamily="18" charset="0"/>
                                  <a:cs typeface="Times New Roman" pitchFamily="18" charset="0"/>
                                </a:rPr>
                                <m:t>𝑆</m:t>
                              </m:r>
                            </m:e>
                            <m:sup>
                              <m:r>
                                <a:rPr lang="en-US" sz="2600" b="0" i="1" smtClean="0">
                                  <a:latin typeface="Cambria Math" panose="02040503050406030204" pitchFamily="18" charset="0"/>
                                  <a:ea typeface="Cambria Math" panose="02040503050406030204" pitchFamily="18" charset="0"/>
                                  <a:cs typeface="Times New Roman" pitchFamily="18" charset="0"/>
                                </a:rPr>
                                <m:t>2</m:t>
                              </m:r>
                            </m:sup>
                          </m:sSup>
                        </m:num>
                        <m:den>
                          <m:sSup>
                            <m:sSupPr>
                              <m:ctrlPr>
                                <a:rPr lang="en-US" sz="2600" i="1" smtClean="0">
                                  <a:latin typeface="Cambria Math" panose="02040503050406030204" pitchFamily="18" charset="0"/>
                                  <a:ea typeface="Cambria Math" panose="02040503050406030204" pitchFamily="18" charset="0"/>
                                  <a:cs typeface="Times New Roman" pitchFamily="18" charset="0"/>
                                </a:rPr>
                              </m:ctrlPr>
                            </m:sSupPr>
                            <m:e>
                              <m:r>
                                <a:rPr lang="en-US" sz="2600" i="1" smtClean="0">
                                  <a:latin typeface="Cambria Math" panose="02040503050406030204" pitchFamily="18" charset="0"/>
                                  <a:ea typeface="Cambria Math" panose="02040503050406030204" pitchFamily="18" charset="0"/>
                                  <a:cs typeface="Times New Roman" pitchFamily="18" charset="0"/>
                                </a:rPr>
                                <m:t>𝜎</m:t>
                              </m:r>
                            </m:e>
                            <m:sup>
                              <m:r>
                                <a:rPr lang="en-US" sz="2600" b="0" i="1" smtClean="0">
                                  <a:latin typeface="Cambria Math" panose="02040503050406030204" pitchFamily="18" charset="0"/>
                                  <a:ea typeface="Cambria Math" panose="02040503050406030204" pitchFamily="18" charset="0"/>
                                  <a:cs typeface="Times New Roman" pitchFamily="18" charset="0"/>
                                </a:rPr>
                                <m:t>2</m:t>
                              </m:r>
                            </m:sup>
                          </m:sSup>
                        </m:den>
                      </m:f>
                      <m:r>
                        <a:rPr lang="en-US" sz="2600" b="0" i="1" smtClean="0">
                          <a:latin typeface="Cambria Math" panose="02040503050406030204" pitchFamily="18" charset="0"/>
                          <a:ea typeface="Cambria Math" panose="02040503050406030204" pitchFamily="18" charset="0"/>
                          <a:cs typeface="Times New Roman" pitchFamily="18" charset="0"/>
                        </a:rPr>
                        <m:t> </m:t>
                      </m:r>
                      <m:r>
                        <a:rPr lang="en-US" sz="2600" i="1" smtClean="0">
                          <a:latin typeface="Cambria Math" panose="02040503050406030204" pitchFamily="18" charset="0"/>
                          <a:ea typeface="Cambria Math" panose="02040503050406030204" pitchFamily="18" charset="0"/>
                          <a:cs typeface="Times New Roman" pitchFamily="18" charset="0"/>
                        </a:rPr>
                        <m:t>~</m:t>
                      </m:r>
                      <m:r>
                        <a:rPr lang="en-US" sz="2600" b="0" i="1" smtClean="0">
                          <a:latin typeface="Cambria Math" panose="02040503050406030204" pitchFamily="18" charset="0"/>
                          <a:ea typeface="Cambria Math" panose="02040503050406030204" pitchFamily="18" charset="0"/>
                          <a:cs typeface="Times New Roman" pitchFamily="18" charset="0"/>
                        </a:rPr>
                        <m:t> </m:t>
                      </m:r>
                      <m:sSubSup>
                        <m:sSubSupPr>
                          <m:ctrlPr>
                            <a:rPr lang="en-US" sz="2600" b="0" i="1" smtClean="0">
                              <a:latin typeface="Cambria Math" panose="02040503050406030204" pitchFamily="18" charset="0"/>
                              <a:ea typeface="Cambria Math" panose="02040503050406030204" pitchFamily="18" charset="0"/>
                              <a:cs typeface="Times New Roman" pitchFamily="18" charset="0"/>
                            </a:rPr>
                          </m:ctrlPr>
                        </m:sSubSupPr>
                        <m:e>
                          <m:r>
                            <a:rPr lang="en-US" sz="2600" b="0" i="1" smtClean="0">
                              <a:latin typeface="Cambria Math" panose="02040503050406030204" pitchFamily="18" charset="0"/>
                              <a:ea typeface="Cambria Math" panose="02040503050406030204" pitchFamily="18" charset="0"/>
                              <a:cs typeface="Times New Roman" pitchFamily="18" charset="0"/>
                            </a:rPr>
                            <m:t>𝜒</m:t>
                          </m:r>
                        </m:e>
                        <m:sub>
                          <m:r>
                            <a:rPr lang="en-US" sz="2600" b="0" i="1" smtClean="0">
                              <a:latin typeface="Cambria Math" panose="02040503050406030204" pitchFamily="18" charset="0"/>
                              <a:ea typeface="Cambria Math" panose="02040503050406030204" pitchFamily="18" charset="0"/>
                              <a:cs typeface="Times New Roman" pitchFamily="18" charset="0"/>
                            </a:rPr>
                            <m:t>(</m:t>
                          </m:r>
                          <m:r>
                            <a:rPr lang="en-US" sz="2600" b="0" i="1" smtClean="0">
                              <a:latin typeface="Cambria Math" panose="02040503050406030204" pitchFamily="18" charset="0"/>
                              <a:ea typeface="Cambria Math" panose="02040503050406030204" pitchFamily="18" charset="0"/>
                              <a:cs typeface="Times New Roman" pitchFamily="18" charset="0"/>
                            </a:rPr>
                            <m:t>𝑛</m:t>
                          </m:r>
                          <m:r>
                            <a:rPr lang="en-US" sz="2600" b="0" i="1" smtClean="0">
                              <a:latin typeface="Cambria Math" panose="02040503050406030204" pitchFamily="18" charset="0"/>
                              <a:ea typeface="Cambria Math" panose="02040503050406030204" pitchFamily="18" charset="0"/>
                              <a:cs typeface="Times New Roman" pitchFamily="18" charset="0"/>
                            </a:rPr>
                            <m:t>−1)</m:t>
                          </m:r>
                        </m:sub>
                        <m:sup>
                          <m:r>
                            <a:rPr lang="en-US" sz="2600" b="0" i="1" smtClean="0">
                              <a:latin typeface="Cambria Math" panose="02040503050406030204" pitchFamily="18" charset="0"/>
                              <a:ea typeface="Cambria Math" panose="02040503050406030204" pitchFamily="18" charset="0"/>
                              <a:cs typeface="Times New Roman" pitchFamily="18" charset="0"/>
                            </a:rPr>
                            <m:t>2</m:t>
                          </m:r>
                        </m:sup>
                      </m:sSubSup>
                    </m:oMath>
                  </m:oMathPara>
                </a14:m>
                <a:endParaRPr lang="en-US" sz="2600" dirty="0"/>
              </a:p>
            </p:txBody>
          </p:sp>
        </mc:Choice>
        <mc:Fallback xmlns="">
          <p:sp>
            <p:nvSpPr>
              <p:cNvPr id="13" name="Rectangle 12">
                <a:extLst>
                  <a:ext uri="{FF2B5EF4-FFF2-40B4-BE49-F238E27FC236}">
                    <a16:creationId xmlns:a16="http://schemas.microsoft.com/office/drawing/2014/main" id="{8342AB8F-5DCA-4A61-A513-5708D3B17DF2}"/>
                  </a:ext>
                </a:extLst>
              </p:cNvPr>
              <p:cNvSpPr>
                <a:spLocks noRot="1" noChangeAspect="1" noMove="1" noResize="1" noEditPoints="1" noAdjustHandles="1" noChangeArrowheads="1" noChangeShapeType="1" noTextEdit="1"/>
              </p:cNvSpPr>
              <p:nvPr/>
            </p:nvSpPr>
            <p:spPr>
              <a:xfrm>
                <a:off x="7615394" y="580283"/>
                <a:ext cx="3060197" cy="895245"/>
              </a:xfrm>
              <a:prstGeom prst="rect">
                <a:avLst/>
              </a:prstGeom>
              <a:blipFill>
                <a:blip r:embed="rId6"/>
                <a:stretch>
                  <a:fillRect/>
                </a:stretch>
              </a:blipFill>
              <a:ln w="28575">
                <a:noFill/>
              </a:ln>
            </p:spPr>
            <p:txBody>
              <a:bodyPr/>
              <a:lstStyle/>
              <a:p>
                <a:r>
                  <a:rPr lang="en-US">
                    <a:noFill/>
                  </a:rPr>
                  <a:t> </a:t>
                </a:r>
              </a:p>
            </p:txBody>
          </p:sp>
        </mc:Fallback>
      </mc:AlternateContent>
      <p:pic>
        <p:nvPicPr>
          <p:cNvPr id="7" name="Graphic 6">
            <a:extLst>
              <a:ext uri="{FF2B5EF4-FFF2-40B4-BE49-F238E27FC236}">
                <a16:creationId xmlns:a16="http://schemas.microsoft.com/office/drawing/2014/main" id="{550FF20C-F848-4597-94D6-11F9844F209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17633" y="1800148"/>
            <a:ext cx="2855718" cy="750541"/>
          </a:xfrm>
          <a:prstGeom prst="rect">
            <a:avLst/>
          </a:prstGeom>
        </p:spPr>
      </p:pic>
    </p:spTree>
    <p:extLst>
      <p:ext uri="{BB962C8B-B14F-4D97-AF65-F5344CB8AC3E}">
        <p14:creationId xmlns:p14="http://schemas.microsoft.com/office/powerpoint/2010/main" val="40863966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67C3D-AB9A-4255-B1BD-5B955DB42379}"/>
              </a:ext>
            </a:extLst>
          </p:cNvPr>
          <p:cNvSpPr>
            <a:spLocks noGrp="1"/>
          </p:cNvSpPr>
          <p:nvPr>
            <p:ph type="title"/>
          </p:nvPr>
        </p:nvSpPr>
        <p:spPr>
          <a:xfrm>
            <a:off x="838200" y="365125"/>
            <a:ext cx="6025738" cy="1325563"/>
          </a:xfrm>
        </p:spPr>
        <p:txBody>
          <a:bodyPr>
            <a:normAutofit/>
          </a:bodyPr>
          <a:lstStyle/>
          <a:p>
            <a:r>
              <a:rPr lang="en-US" sz="3600" dirty="0">
                <a:solidFill>
                  <a:srgbClr val="990033"/>
                </a:solidFill>
              </a:rPr>
              <a:t>F distribution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EC12F5C-E768-4B51-9573-53C52DE0DA12}"/>
                  </a:ext>
                </a:extLst>
              </p:cNvPr>
              <p:cNvSpPr txBox="1"/>
              <p:nvPr/>
            </p:nvSpPr>
            <p:spPr>
              <a:xfrm>
                <a:off x="838200" y="1690688"/>
                <a:ext cx="5257800" cy="4150239"/>
              </a:xfrm>
              <a:prstGeom prst="rect">
                <a:avLst/>
              </a:prstGeom>
              <a:noFill/>
            </p:spPr>
            <p:txBody>
              <a:bodyPr wrap="square" rtlCol="0">
                <a:spAutoFit/>
              </a:bodyPr>
              <a:lstStyle/>
              <a:p>
                <a:pPr>
                  <a:lnSpc>
                    <a:spcPct val="150000"/>
                  </a:lnSpc>
                  <a:spcBef>
                    <a:spcPct val="50000"/>
                  </a:spcBef>
                </a:pPr>
                <a:r>
                  <a:rPr lang="en-US" sz="2200" dirty="0"/>
                  <a:t>A random variate of the F-distribution with parameters m and n arises as the ratio of two independent chi-squared variates:</a:t>
                </a:r>
              </a:p>
              <a:p>
                <a:pPr algn="ctr">
                  <a:lnSpc>
                    <a:spcPct val="150000"/>
                  </a:lnSpc>
                  <a:spcBef>
                    <a:spcPct val="50000"/>
                  </a:spcBef>
                </a:pPr>
                <a14:m>
                  <m:oMath xmlns:m="http://schemas.openxmlformats.org/officeDocument/2006/math">
                    <m:r>
                      <a:rPr lang="en-US" sz="2200" b="0" i="1" smtClean="0">
                        <a:latin typeface="Cambria Math" panose="02040503050406030204" pitchFamily="18" charset="0"/>
                      </a:rPr>
                      <m:t>𝑋</m:t>
                    </m:r>
                    <m:r>
                      <a:rPr lang="en-US" sz="2200" b="0" i="0"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 </m:t>
                    </m:r>
                    <m:sSubSup>
                      <m:sSubSupPr>
                        <m:ctrlPr>
                          <a:rPr lang="en-US" sz="2200" b="0" i="1" smtClean="0">
                            <a:latin typeface="Cambria Math" panose="02040503050406030204" pitchFamily="18" charset="0"/>
                            <a:ea typeface="Cambria Math" panose="02040503050406030204" pitchFamily="18" charset="0"/>
                          </a:rPr>
                        </m:ctrlPr>
                      </m:sSubSupPr>
                      <m:e>
                        <m:r>
                          <a:rPr lang="en-US" sz="2200" b="0" i="1" smtClean="0">
                            <a:latin typeface="Cambria Math" panose="02040503050406030204" pitchFamily="18" charset="0"/>
                            <a:ea typeface="Cambria Math" panose="02040503050406030204" pitchFamily="18" charset="0"/>
                          </a:rPr>
                          <m:t>𝜒</m:t>
                        </m:r>
                      </m:e>
                      <m:sub>
                        <m:d>
                          <m:dPr>
                            <m:ctrlPr>
                              <a:rPr lang="en-US" sz="2200" b="0" i="1" smtClean="0">
                                <a:latin typeface="Cambria Math" panose="02040503050406030204" pitchFamily="18" charset="0"/>
                                <a:ea typeface="Cambria Math" panose="02040503050406030204" pitchFamily="18" charset="0"/>
                              </a:rPr>
                            </m:ctrlPr>
                          </m:dPr>
                          <m:e>
                            <m:r>
                              <a:rPr lang="en-US" sz="2200" b="0" i="1" smtClean="0">
                                <a:latin typeface="Cambria Math" panose="02040503050406030204" pitchFamily="18" charset="0"/>
                                <a:ea typeface="Cambria Math" panose="02040503050406030204" pitchFamily="18" charset="0"/>
                              </a:rPr>
                              <m:t>𝑚</m:t>
                            </m:r>
                          </m:e>
                        </m:d>
                      </m:sub>
                      <m:sup>
                        <m:r>
                          <a:rPr lang="en-US" sz="2200" b="0" i="1" smtClean="0">
                            <a:latin typeface="Cambria Math" panose="02040503050406030204" pitchFamily="18" charset="0"/>
                            <a:ea typeface="Cambria Math" panose="02040503050406030204" pitchFamily="18" charset="0"/>
                          </a:rPr>
                          <m:t>2</m:t>
                        </m:r>
                      </m:sup>
                    </m:sSubSup>
                  </m:oMath>
                </a14:m>
                <a:r>
                  <a:rPr lang="en-US" sz="2200" dirty="0"/>
                  <a:t>     </a:t>
                </a:r>
                <a14:m>
                  <m:oMath xmlns:m="http://schemas.openxmlformats.org/officeDocument/2006/math">
                    <m:r>
                      <a:rPr lang="en-US" sz="2200" i="1" dirty="0" smtClean="0">
                        <a:latin typeface="Cambria Math" panose="02040503050406030204" pitchFamily="18" charset="0"/>
                        <a:ea typeface="Cambria Math" panose="02040503050406030204" pitchFamily="18" charset="0"/>
                      </a:rPr>
                      <m:t>⊥</m:t>
                    </m:r>
                  </m:oMath>
                </a14:m>
                <a:r>
                  <a:rPr lang="en-US" sz="2200" dirty="0"/>
                  <a:t>	</a:t>
                </a:r>
                <a:r>
                  <a:rPr lang="en-US" sz="2200" b="0" dirty="0"/>
                  <a:t> </a:t>
                </a:r>
                <a14:m>
                  <m:oMath xmlns:m="http://schemas.openxmlformats.org/officeDocument/2006/math">
                    <m:r>
                      <a:rPr lang="en-US" sz="2200" b="0" i="1" smtClean="0">
                        <a:latin typeface="Cambria Math" panose="02040503050406030204" pitchFamily="18" charset="0"/>
                      </a:rPr>
                      <m:t>𝑌</m:t>
                    </m:r>
                    <m:r>
                      <a:rPr lang="en-US" sz="2200" b="0" i="0"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 </m:t>
                    </m:r>
                    <m:sSubSup>
                      <m:sSubSupPr>
                        <m:ctrlPr>
                          <a:rPr lang="en-US" sz="2200" b="0" i="1" smtClean="0">
                            <a:latin typeface="Cambria Math" panose="02040503050406030204" pitchFamily="18" charset="0"/>
                            <a:ea typeface="Cambria Math" panose="02040503050406030204" pitchFamily="18" charset="0"/>
                          </a:rPr>
                        </m:ctrlPr>
                      </m:sSubSupPr>
                      <m:e>
                        <m:r>
                          <a:rPr lang="en-US" sz="2200" b="0" i="1" smtClean="0">
                            <a:latin typeface="Cambria Math" panose="02040503050406030204" pitchFamily="18" charset="0"/>
                            <a:ea typeface="Cambria Math" panose="02040503050406030204" pitchFamily="18" charset="0"/>
                          </a:rPr>
                          <m:t>𝜒</m:t>
                        </m:r>
                      </m:e>
                      <m:sub>
                        <m:d>
                          <m:dPr>
                            <m:ctrlPr>
                              <a:rPr lang="en-US" sz="2200" b="0" i="1" smtClean="0">
                                <a:latin typeface="Cambria Math" panose="02040503050406030204" pitchFamily="18" charset="0"/>
                                <a:ea typeface="Cambria Math" panose="02040503050406030204" pitchFamily="18" charset="0"/>
                              </a:rPr>
                            </m:ctrlPr>
                          </m:dPr>
                          <m:e>
                            <m:r>
                              <a:rPr lang="en-US" sz="2200" b="0" i="1" smtClean="0">
                                <a:latin typeface="Cambria Math" panose="02040503050406030204" pitchFamily="18" charset="0"/>
                                <a:ea typeface="Cambria Math" panose="02040503050406030204" pitchFamily="18" charset="0"/>
                              </a:rPr>
                              <m:t>𝑛</m:t>
                            </m:r>
                          </m:e>
                        </m:d>
                      </m:sub>
                      <m:sup>
                        <m:r>
                          <a:rPr lang="en-US" sz="2200" b="0" i="1" smtClean="0">
                            <a:latin typeface="Cambria Math" panose="02040503050406030204" pitchFamily="18" charset="0"/>
                            <a:ea typeface="Cambria Math" panose="02040503050406030204" pitchFamily="18" charset="0"/>
                          </a:rPr>
                          <m:t>2</m:t>
                        </m:r>
                      </m:sup>
                    </m:sSubSup>
                  </m:oMath>
                </a14:m>
                <a:endParaRPr lang="en-US" sz="2200" dirty="0"/>
              </a:p>
              <a:p>
                <a:pPr>
                  <a:lnSpc>
                    <a:spcPct val="150000"/>
                  </a:lnSpc>
                  <a:spcBef>
                    <a:spcPct val="50000"/>
                  </a:spcBef>
                </a:pPr>
                <a:r>
                  <a:rPr lang="en-US" sz="2200" dirty="0"/>
                  <a:t>Then</a:t>
                </a:r>
              </a:p>
              <a:p>
                <a:pPr>
                  <a:lnSpc>
                    <a:spcPct val="150000"/>
                  </a:lnSpc>
                  <a:spcBef>
                    <a:spcPct val="50000"/>
                  </a:spcBef>
                </a:pPr>
                <a14:m>
                  <m:oMathPara xmlns:m="http://schemas.openxmlformats.org/officeDocument/2006/math">
                    <m:oMathParaPr>
                      <m:jc m:val="centerGroup"/>
                    </m:oMathParaPr>
                    <m:oMath xmlns:m="http://schemas.openxmlformats.org/officeDocument/2006/math">
                      <m:f>
                        <m:fPr>
                          <m:ctrlPr>
                            <a:rPr lang="en-US" sz="2200" i="1" smtClean="0">
                              <a:latin typeface="Cambria Math" panose="02040503050406030204" pitchFamily="18" charset="0"/>
                            </a:rPr>
                          </m:ctrlPr>
                        </m:fPr>
                        <m:num>
                          <m:r>
                            <a:rPr lang="en-US" sz="2200" b="0" i="1" smtClean="0">
                              <a:latin typeface="Cambria Math" panose="02040503050406030204" pitchFamily="18" charset="0"/>
                            </a:rPr>
                            <m:t>𝑋</m:t>
                          </m:r>
                          <m:r>
                            <a:rPr lang="en-US" sz="2200" b="0" i="1" smtClean="0">
                              <a:latin typeface="Cambria Math" panose="02040503050406030204" pitchFamily="18" charset="0"/>
                            </a:rPr>
                            <m:t>/</m:t>
                          </m:r>
                          <m:r>
                            <a:rPr lang="en-US" sz="2200" b="0" i="1" smtClean="0">
                              <a:latin typeface="Cambria Math" panose="02040503050406030204" pitchFamily="18" charset="0"/>
                            </a:rPr>
                            <m:t>𝑚</m:t>
                          </m:r>
                        </m:num>
                        <m:den>
                          <m:r>
                            <a:rPr lang="en-US" sz="2200" b="0" i="1" smtClean="0">
                              <a:latin typeface="Cambria Math" panose="02040503050406030204" pitchFamily="18" charset="0"/>
                            </a:rPr>
                            <m:t>𝑌</m:t>
                          </m:r>
                          <m:r>
                            <a:rPr lang="en-US" sz="2200" b="0" i="1" smtClean="0">
                              <a:latin typeface="Cambria Math" panose="02040503050406030204" pitchFamily="18" charset="0"/>
                            </a:rPr>
                            <m:t>/</m:t>
                          </m:r>
                          <m:r>
                            <a:rPr lang="en-US" sz="2200" b="0" i="1" smtClean="0">
                              <a:latin typeface="Cambria Math" panose="02040503050406030204" pitchFamily="18" charset="0"/>
                            </a:rPr>
                            <m:t>𝑛</m:t>
                          </m:r>
                        </m:den>
                      </m:f>
                      <m:r>
                        <a:rPr lang="en-US" sz="2200" b="0" i="1" smtClean="0">
                          <a:latin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𝐹</m:t>
                      </m:r>
                      <m:d>
                        <m:dPr>
                          <m:ctrlPr>
                            <a:rPr lang="en-US" sz="2200" b="0" i="1" smtClean="0">
                              <a:latin typeface="Cambria Math" panose="02040503050406030204" pitchFamily="18" charset="0"/>
                              <a:ea typeface="Cambria Math" panose="02040503050406030204" pitchFamily="18" charset="0"/>
                            </a:rPr>
                          </m:ctrlPr>
                        </m:dPr>
                        <m:e>
                          <m:r>
                            <a:rPr lang="en-US" sz="2200" b="0" i="1" smtClean="0">
                              <a:latin typeface="Cambria Math" panose="02040503050406030204" pitchFamily="18" charset="0"/>
                              <a:ea typeface="Cambria Math" panose="02040503050406030204" pitchFamily="18" charset="0"/>
                            </a:rPr>
                            <m:t>𝑚</m:t>
                          </m:r>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𝑛</m:t>
                          </m:r>
                        </m:e>
                      </m:d>
                    </m:oMath>
                  </m:oMathPara>
                </a14:m>
                <a:endParaRPr lang="en-US" sz="2200" dirty="0"/>
              </a:p>
            </p:txBody>
          </p:sp>
        </mc:Choice>
        <mc:Fallback xmlns="">
          <p:sp>
            <p:nvSpPr>
              <p:cNvPr id="9" name="TextBox 8">
                <a:extLst>
                  <a:ext uri="{FF2B5EF4-FFF2-40B4-BE49-F238E27FC236}">
                    <a16:creationId xmlns:a16="http://schemas.microsoft.com/office/drawing/2014/main" id="{EEC12F5C-E768-4B51-9573-53C52DE0DA12}"/>
                  </a:ext>
                </a:extLst>
              </p:cNvPr>
              <p:cNvSpPr txBox="1">
                <a:spLocks noRot="1" noChangeAspect="1" noMove="1" noResize="1" noEditPoints="1" noAdjustHandles="1" noChangeArrowheads="1" noChangeShapeType="1" noTextEdit="1"/>
              </p:cNvSpPr>
              <p:nvPr/>
            </p:nvSpPr>
            <p:spPr>
              <a:xfrm>
                <a:off x="838200" y="1690688"/>
                <a:ext cx="5257800" cy="4150239"/>
              </a:xfrm>
              <a:prstGeom prst="rect">
                <a:avLst/>
              </a:prstGeom>
              <a:blipFill>
                <a:blip r:embed="rId3"/>
                <a:stretch>
                  <a:fillRect l="-15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8342AB8F-5DCA-4A61-A513-5708D3B17DF2}"/>
                  </a:ext>
                </a:extLst>
              </p:cNvPr>
              <p:cNvSpPr/>
              <p:nvPr/>
            </p:nvSpPr>
            <p:spPr>
              <a:xfrm>
                <a:off x="7451677" y="704832"/>
                <a:ext cx="4067033" cy="1021818"/>
              </a:xfrm>
              <a:prstGeom prst="rect">
                <a:avLst/>
              </a:prstGeom>
              <a:solidFill>
                <a:srgbClr val="CCCCFF"/>
              </a:solidFill>
              <a:ln w="28575">
                <a:no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600" i="1" smtClean="0">
                              <a:latin typeface="Cambria Math" panose="02040503050406030204" pitchFamily="18" charset="0"/>
                              <a:ea typeface="Cambria Math" panose="02040503050406030204" pitchFamily="18" charset="0"/>
                              <a:cs typeface="Times New Roman" pitchFamily="18" charset="0"/>
                            </a:rPr>
                          </m:ctrlPr>
                        </m:fPr>
                        <m:num>
                          <m:sSubSup>
                            <m:sSubSupPr>
                              <m:ctrlPr>
                                <a:rPr lang="en-US" sz="2600" b="0" i="1" smtClean="0">
                                  <a:latin typeface="Cambria Math" panose="02040503050406030204" pitchFamily="18" charset="0"/>
                                  <a:ea typeface="Cambria Math" panose="02040503050406030204" pitchFamily="18" charset="0"/>
                                  <a:cs typeface="Times New Roman" pitchFamily="18" charset="0"/>
                                </a:rPr>
                              </m:ctrlPr>
                            </m:sSubSupPr>
                            <m:e>
                              <m:r>
                                <a:rPr lang="en-US" sz="2600" b="0" i="1" smtClean="0">
                                  <a:latin typeface="Cambria Math" panose="02040503050406030204" pitchFamily="18" charset="0"/>
                                  <a:ea typeface="Cambria Math" panose="02040503050406030204" pitchFamily="18" charset="0"/>
                                  <a:cs typeface="Times New Roman" pitchFamily="18" charset="0"/>
                                </a:rPr>
                                <m:t>𝑆</m:t>
                              </m:r>
                            </m:e>
                            <m:sub>
                              <m:r>
                                <a:rPr lang="en-US" sz="2600" b="0" i="1" smtClean="0">
                                  <a:latin typeface="Cambria Math" panose="02040503050406030204" pitchFamily="18" charset="0"/>
                                  <a:ea typeface="Cambria Math" panose="02040503050406030204" pitchFamily="18" charset="0"/>
                                  <a:cs typeface="Times New Roman" pitchFamily="18" charset="0"/>
                                </a:rPr>
                                <m:t>𝑥</m:t>
                              </m:r>
                            </m:sub>
                            <m:sup>
                              <m:r>
                                <a:rPr lang="en-US" sz="2600" b="0" i="1" smtClean="0">
                                  <a:latin typeface="Cambria Math" panose="02040503050406030204" pitchFamily="18" charset="0"/>
                                  <a:ea typeface="Cambria Math" panose="02040503050406030204" pitchFamily="18" charset="0"/>
                                  <a:cs typeface="Times New Roman" pitchFamily="18" charset="0"/>
                                </a:rPr>
                                <m:t>2</m:t>
                              </m:r>
                            </m:sup>
                          </m:sSubSup>
                          <m:r>
                            <a:rPr lang="en-US" sz="2600" b="0" i="1" smtClean="0">
                              <a:latin typeface="Cambria Math" panose="02040503050406030204" pitchFamily="18" charset="0"/>
                              <a:ea typeface="Cambria Math" panose="02040503050406030204" pitchFamily="18" charset="0"/>
                              <a:cs typeface="Times New Roman" pitchFamily="18" charset="0"/>
                            </a:rPr>
                            <m:t>/</m:t>
                          </m:r>
                          <m:sSubSup>
                            <m:sSubSupPr>
                              <m:ctrlPr>
                                <a:rPr lang="en-US" sz="2600" b="0" i="1" smtClean="0">
                                  <a:latin typeface="Cambria Math" panose="02040503050406030204" pitchFamily="18" charset="0"/>
                                  <a:ea typeface="Cambria Math" panose="02040503050406030204" pitchFamily="18" charset="0"/>
                                  <a:cs typeface="Times New Roman" pitchFamily="18" charset="0"/>
                                </a:rPr>
                              </m:ctrlPr>
                            </m:sSubSupPr>
                            <m:e>
                              <m:r>
                                <a:rPr lang="en-US" sz="2600" b="0" i="1" smtClean="0">
                                  <a:latin typeface="Cambria Math" panose="02040503050406030204" pitchFamily="18" charset="0"/>
                                  <a:ea typeface="Cambria Math" panose="02040503050406030204" pitchFamily="18" charset="0"/>
                                  <a:cs typeface="Times New Roman" pitchFamily="18" charset="0"/>
                                </a:rPr>
                                <m:t>𝜎</m:t>
                              </m:r>
                            </m:e>
                            <m:sub>
                              <m:r>
                                <a:rPr lang="en-US" sz="2600" b="0" i="1" smtClean="0">
                                  <a:latin typeface="Cambria Math" panose="02040503050406030204" pitchFamily="18" charset="0"/>
                                  <a:ea typeface="Cambria Math" panose="02040503050406030204" pitchFamily="18" charset="0"/>
                                  <a:cs typeface="Times New Roman" pitchFamily="18" charset="0"/>
                                </a:rPr>
                                <m:t>𝑥</m:t>
                              </m:r>
                            </m:sub>
                            <m:sup>
                              <m:r>
                                <a:rPr lang="en-US" sz="2600" b="0" i="1" smtClean="0">
                                  <a:latin typeface="Cambria Math" panose="02040503050406030204" pitchFamily="18" charset="0"/>
                                  <a:ea typeface="Cambria Math" panose="02040503050406030204" pitchFamily="18" charset="0"/>
                                  <a:cs typeface="Times New Roman" pitchFamily="18" charset="0"/>
                                </a:rPr>
                                <m:t>2</m:t>
                              </m:r>
                            </m:sup>
                          </m:sSubSup>
                        </m:num>
                        <m:den>
                          <m:sSubSup>
                            <m:sSubSupPr>
                              <m:ctrlPr>
                                <a:rPr lang="en-US" sz="2600" b="0" i="1" smtClean="0">
                                  <a:latin typeface="Cambria Math" panose="02040503050406030204" pitchFamily="18" charset="0"/>
                                  <a:ea typeface="Cambria Math" panose="02040503050406030204" pitchFamily="18" charset="0"/>
                                  <a:cs typeface="Times New Roman" pitchFamily="18" charset="0"/>
                                </a:rPr>
                              </m:ctrlPr>
                            </m:sSubSupPr>
                            <m:e>
                              <m:r>
                                <a:rPr lang="en-US" sz="2600" b="0" i="1" smtClean="0">
                                  <a:latin typeface="Cambria Math" panose="02040503050406030204" pitchFamily="18" charset="0"/>
                                  <a:ea typeface="Cambria Math" panose="02040503050406030204" pitchFamily="18" charset="0"/>
                                  <a:cs typeface="Times New Roman" pitchFamily="18" charset="0"/>
                                </a:rPr>
                                <m:t>𝑆</m:t>
                              </m:r>
                            </m:e>
                            <m:sub>
                              <m:r>
                                <a:rPr lang="en-US" sz="2600" b="0" i="1" smtClean="0">
                                  <a:latin typeface="Cambria Math" panose="02040503050406030204" pitchFamily="18" charset="0"/>
                                  <a:ea typeface="Cambria Math" panose="02040503050406030204" pitchFamily="18" charset="0"/>
                                  <a:cs typeface="Times New Roman" pitchFamily="18" charset="0"/>
                                </a:rPr>
                                <m:t>𝑦</m:t>
                              </m:r>
                            </m:sub>
                            <m:sup>
                              <m:r>
                                <a:rPr lang="en-US" sz="2600" b="0" i="1" smtClean="0">
                                  <a:latin typeface="Cambria Math" panose="02040503050406030204" pitchFamily="18" charset="0"/>
                                  <a:ea typeface="Cambria Math" panose="02040503050406030204" pitchFamily="18" charset="0"/>
                                  <a:cs typeface="Times New Roman" pitchFamily="18" charset="0"/>
                                </a:rPr>
                                <m:t>2</m:t>
                              </m:r>
                            </m:sup>
                          </m:sSubSup>
                          <m:r>
                            <a:rPr lang="en-US" sz="2600" b="0" i="1" smtClean="0">
                              <a:latin typeface="Cambria Math" panose="02040503050406030204" pitchFamily="18" charset="0"/>
                              <a:ea typeface="Cambria Math" panose="02040503050406030204" pitchFamily="18" charset="0"/>
                              <a:cs typeface="Times New Roman" pitchFamily="18" charset="0"/>
                            </a:rPr>
                            <m:t>/</m:t>
                          </m:r>
                          <m:sSubSup>
                            <m:sSubSupPr>
                              <m:ctrlPr>
                                <a:rPr lang="en-US" sz="2600" b="0" i="1" smtClean="0">
                                  <a:latin typeface="Cambria Math" panose="02040503050406030204" pitchFamily="18" charset="0"/>
                                  <a:ea typeface="Cambria Math" panose="02040503050406030204" pitchFamily="18" charset="0"/>
                                  <a:cs typeface="Times New Roman" pitchFamily="18" charset="0"/>
                                </a:rPr>
                              </m:ctrlPr>
                            </m:sSubSupPr>
                            <m:e>
                              <m:r>
                                <a:rPr lang="en-US" sz="2600" b="0" i="1" smtClean="0">
                                  <a:latin typeface="Cambria Math" panose="02040503050406030204" pitchFamily="18" charset="0"/>
                                  <a:ea typeface="Cambria Math" panose="02040503050406030204" pitchFamily="18" charset="0"/>
                                  <a:cs typeface="Times New Roman" pitchFamily="18" charset="0"/>
                                </a:rPr>
                                <m:t>𝜎</m:t>
                              </m:r>
                            </m:e>
                            <m:sub>
                              <m:r>
                                <a:rPr lang="en-US" sz="2600" b="0" i="1" smtClean="0">
                                  <a:latin typeface="Cambria Math" panose="02040503050406030204" pitchFamily="18" charset="0"/>
                                  <a:ea typeface="Cambria Math" panose="02040503050406030204" pitchFamily="18" charset="0"/>
                                  <a:cs typeface="Times New Roman" pitchFamily="18" charset="0"/>
                                </a:rPr>
                                <m:t>𝑦</m:t>
                              </m:r>
                            </m:sub>
                            <m:sup>
                              <m:r>
                                <a:rPr lang="en-US" sz="2600" b="0" i="1" smtClean="0">
                                  <a:latin typeface="Cambria Math" panose="02040503050406030204" pitchFamily="18" charset="0"/>
                                  <a:ea typeface="Cambria Math" panose="02040503050406030204" pitchFamily="18" charset="0"/>
                                  <a:cs typeface="Times New Roman" pitchFamily="18" charset="0"/>
                                </a:rPr>
                                <m:t>2</m:t>
                              </m:r>
                            </m:sup>
                          </m:sSubSup>
                        </m:den>
                      </m:f>
                      <m:r>
                        <a:rPr lang="en-US" sz="2600" b="0" i="1" smtClean="0">
                          <a:latin typeface="Cambria Math" panose="02040503050406030204" pitchFamily="18" charset="0"/>
                          <a:ea typeface="Cambria Math" panose="02040503050406030204" pitchFamily="18" charset="0"/>
                          <a:cs typeface="Times New Roman" pitchFamily="18" charset="0"/>
                        </a:rPr>
                        <m:t> </m:t>
                      </m:r>
                      <m:r>
                        <a:rPr lang="en-US" sz="2600" i="1" smtClean="0">
                          <a:latin typeface="Cambria Math" panose="02040503050406030204" pitchFamily="18" charset="0"/>
                          <a:ea typeface="Cambria Math" panose="02040503050406030204" pitchFamily="18" charset="0"/>
                          <a:cs typeface="Times New Roman" pitchFamily="18" charset="0"/>
                        </a:rPr>
                        <m:t>~</m:t>
                      </m:r>
                      <m:r>
                        <a:rPr lang="en-US" sz="2600" b="0" i="1" smtClean="0">
                          <a:latin typeface="Cambria Math" panose="02040503050406030204" pitchFamily="18" charset="0"/>
                          <a:ea typeface="Cambria Math" panose="02040503050406030204" pitchFamily="18" charset="0"/>
                          <a:cs typeface="Times New Roman" pitchFamily="18" charset="0"/>
                        </a:rPr>
                        <m:t> </m:t>
                      </m:r>
                      <m:r>
                        <a:rPr lang="en-US" sz="2600" b="0" i="1" smtClean="0">
                          <a:latin typeface="Cambria Math" panose="02040503050406030204" pitchFamily="18" charset="0"/>
                          <a:ea typeface="Cambria Math" panose="02040503050406030204" pitchFamily="18" charset="0"/>
                          <a:cs typeface="Times New Roman" pitchFamily="18" charset="0"/>
                        </a:rPr>
                        <m:t>𝐹</m:t>
                      </m:r>
                      <m:d>
                        <m:dPr>
                          <m:ctrlPr>
                            <a:rPr lang="en-US" sz="2600" b="0" i="1" smtClean="0">
                              <a:latin typeface="Cambria Math" panose="02040503050406030204" pitchFamily="18" charset="0"/>
                              <a:ea typeface="Cambria Math" panose="02040503050406030204" pitchFamily="18" charset="0"/>
                              <a:cs typeface="Times New Roman" pitchFamily="18" charset="0"/>
                            </a:rPr>
                          </m:ctrlPr>
                        </m:dPr>
                        <m:e>
                          <m:r>
                            <a:rPr lang="en-US" sz="2600" b="0" i="1" smtClean="0">
                              <a:latin typeface="Cambria Math" panose="02040503050406030204" pitchFamily="18" charset="0"/>
                              <a:ea typeface="Cambria Math" panose="02040503050406030204" pitchFamily="18" charset="0"/>
                              <a:cs typeface="Times New Roman" pitchFamily="18" charset="0"/>
                            </a:rPr>
                            <m:t>𝑚</m:t>
                          </m:r>
                          <m:r>
                            <a:rPr lang="en-US" sz="2600" b="0" i="1" smtClean="0">
                              <a:latin typeface="Cambria Math" panose="02040503050406030204" pitchFamily="18" charset="0"/>
                              <a:ea typeface="Cambria Math" panose="02040503050406030204" pitchFamily="18" charset="0"/>
                              <a:cs typeface="Times New Roman" pitchFamily="18" charset="0"/>
                            </a:rPr>
                            <m:t>−1,</m:t>
                          </m:r>
                          <m:r>
                            <a:rPr lang="en-US" sz="2600" b="0" i="1" smtClean="0">
                              <a:latin typeface="Cambria Math" panose="02040503050406030204" pitchFamily="18" charset="0"/>
                              <a:ea typeface="Cambria Math" panose="02040503050406030204" pitchFamily="18" charset="0"/>
                              <a:cs typeface="Times New Roman" pitchFamily="18" charset="0"/>
                            </a:rPr>
                            <m:t>𝑛</m:t>
                          </m:r>
                          <m:r>
                            <a:rPr lang="en-US" sz="2600" b="0" i="1" smtClean="0">
                              <a:latin typeface="Cambria Math" panose="02040503050406030204" pitchFamily="18" charset="0"/>
                              <a:ea typeface="Cambria Math" panose="02040503050406030204" pitchFamily="18" charset="0"/>
                              <a:cs typeface="Times New Roman" pitchFamily="18" charset="0"/>
                            </a:rPr>
                            <m:t>−1</m:t>
                          </m:r>
                        </m:e>
                      </m:d>
                    </m:oMath>
                  </m:oMathPara>
                </a14:m>
                <a:endParaRPr lang="en-US" sz="2600" dirty="0"/>
              </a:p>
            </p:txBody>
          </p:sp>
        </mc:Choice>
        <mc:Fallback xmlns="">
          <p:sp>
            <p:nvSpPr>
              <p:cNvPr id="13" name="Rectangle 12">
                <a:extLst>
                  <a:ext uri="{FF2B5EF4-FFF2-40B4-BE49-F238E27FC236}">
                    <a16:creationId xmlns:a16="http://schemas.microsoft.com/office/drawing/2014/main" id="{8342AB8F-5DCA-4A61-A513-5708D3B17DF2}"/>
                  </a:ext>
                </a:extLst>
              </p:cNvPr>
              <p:cNvSpPr>
                <a:spLocks noRot="1" noChangeAspect="1" noMove="1" noResize="1" noEditPoints="1" noAdjustHandles="1" noChangeArrowheads="1" noChangeShapeType="1" noTextEdit="1"/>
              </p:cNvSpPr>
              <p:nvPr/>
            </p:nvSpPr>
            <p:spPr>
              <a:xfrm>
                <a:off x="7451677" y="704832"/>
                <a:ext cx="4067033" cy="1021818"/>
              </a:xfrm>
              <a:prstGeom prst="rect">
                <a:avLst/>
              </a:prstGeom>
              <a:blipFill>
                <a:blip r:embed="rId4"/>
                <a:stretch>
                  <a:fillRect/>
                </a:stretch>
              </a:blipFill>
              <a:ln w="28575">
                <a:noFill/>
              </a:ln>
            </p:spPr>
            <p:txBody>
              <a:bodyPr/>
              <a:lstStyle/>
              <a:p>
                <a:r>
                  <a:rPr lang="en-US">
                    <a:noFill/>
                  </a:rPr>
                  <a:t> </a:t>
                </a:r>
              </a:p>
            </p:txBody>
          </p:sp>
        </mc:Fallback>
      </mc:AlternateContent>
      <p:pic>
        <p:nvPicPr>
          <p:cNvPr id="7" name="Picture 6">
            <a:extLst>
              <a:ext uri="{FF2B5EF4-FFF2-40B4-BE49-F238E27FC236}">
                <a16:creationId xmlns:a16="http://schemas.microsoft.com/office/drawing/2014/main" id="{EE8B40E9-EA1C-4902-BECF-1B821AD9F5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564" y="2553196"/>
            <a:ext cx="5288571" cy="3966428"/>
          </a:xfrm>
          <a:prstGeom prst="rect">
            <a:avLst/>
          </a:prstGeom>
        </p:spPr>
      </p:pic>
    </p:spTree>
    <p:extLst>
      <p:ext uri="{BB962C8B-B14F-4D97-AF65-F5344CB8AC3E}">
        <p14:creationId xmlns:p14="http://schemas.microsoft.com/office/powerpoint/2010/main" val="764085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BF6BBA9-B82B-41C3-9CCC-668696A45EA5}"/>
              </a:ext>
            </a:extLst>
          </p:cNvPr>
          <p:cNvSpPr>
            <a:spLocks noGrp="1"/>
          </p:cNvSpPr>
          <p:nvPr>
            <p:ph type="sldNum" sz="quarter" idx="12"/>
          </p:nvPr>
        </p:nvSpPr>
        <p:spPr/>
        <p:txBody>
          <a:bodyPr/>
          <a:lstStyle/>
          <a:p>
            <a:fld id="{1CC9FA7F-0CA6-42CA-A077-320536EF702B}" type="slidenum">
              <a:rPr lang="en-US" smtClean="0"/>
              <a:t>3</a:t>
            </a:fld>
            <a:endParaRPr lang="en-US"/>
          </a:p>
        </p:txBody>
      </p:sp>
      <p:pic>
        <p:nvPicPr>
          <p:cNvPr id="6" name="Picture 5">
            <a:extLst>
              <a:ext uri="{FF2B5EF4-FFF2-40B4-BE49-F238E27FC236}">
                <a16:creationId xmlns:a16="http://schemas.microsoft.com/office/drawing/2014/main" id="{C400335B-25FE-4E11-B15F-EF5CBDC355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2692" y="363348"/>
            <a:ext cx="8320264" cy="5993002"/>
          </a:xfrm>
          <a:prstGeom prst="rect">
            <a:avLst/>
          </a:prstGeom>
        </p:spPr>
      </p:pic>
      <p:sp>
        <p:nvSpPr>
          <p:cNvPr id="7" name="Title 1">
            <a:extLst>
              <a:ext uri="{FF2B5EF4-FFF2-40B4-BE49-F238E27FC236}">
                <a16:creationId xmlns:a16="http://schemas.microsoft.com/office/drawing/2014/main" id="{FD4D39F4-FFAB-4B63-8888-18DA5ED11FA7}"/>
              </a:ext>
            </a:extLst>
          </p:cNvPr>
          <p:cNvSpPr>
            <a:spLocks noGrp="1"/>
          </p:cNvSpPr>
          <p:nvPr>
            <p:ph type="title"/>
          </p:nvPr>
        </p:nvSpPr>
        <p:spPr>
          <a:xfrm>
            <a:off x="838200" y="365125"/>
            <a:ext cx="5257800" cy="1325563"/>
          </a:xfrm>
        </p:spPr>
        <p:txBody>
          <a:bodyPr>
            <a:normAutofit/>
          </a:bodyPr>
          <a:lstStyle/>
          <a:p>
            <a:r>
              <a:rPr lang="en-US" sz="3600" b="1" dirty="0"/>
              <a:t>Machine Learning</a:t>
            </a:r>
          </a:p>
        </p:txBody>
      </p:sp>
      <p:sp>
        <p:nvSpPr>
          <p:cNvPr id="2" name="Rectangle: Rounded Corners 1">
            <a:extLst>
              <a:ext uri="{FF2B5EF4-FFF2-40B4-BE49-F238E27FC236}">
                <a16:creationId xmlns:a16="http://schemas.microsoft.com/office/drawing/2014/main" id="{1E6D0246-191C-44D7-9DFF-9D5407F5DFD9}"/>
              </a:ext>
            </a:extLst>
          </p:cNvPr>
          <p:cNvSpPr/>
          <p:nvPr/>
        </p:nvSpPr>
        <p:spPr>
          <a:xfrm>
            <a:off x="953192" y="2748117"/>
            <a:ext cx="2117942" cy="889674"/>
          </a:xfrm>
          <a:prstGeom prst="roundRect">
            <a:avLst/>
          </a:prstGeom>
          <a:noFill/>
          <a:ln w="28575">
            <a:solidFill>
              <a:srgbClr val="9900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Automatic Pattern Detection</a:t>
            </a:r>
          </a:p>
        </p:txBody>
      </p:sp>
      <p:sp>
        <p:nvSpPr>
          <p:cNvPr id="10" name="Rectangle: Rounded Corners 9">
            <a:extLst>
              <a:ext uri="{FF2B5EF4-FFF2-40B4-BE49-F238E27FC236}">
                <a16:creationId xmlns:a16="http://schemas.microsoft.com/office/drawing/2014/main" id="{6FF3E54D-DF5E-4390-814D-6199512B5B72}"/>
              </a:ext>
            </a:extLst>
          </p:cNvPr>
          <p:cNvSpPr/>
          <p:nvPr/>
        </p:nvSpPr>
        <p:spPr>
          <a:xfrm>
            <a:off x="938429" y="1679250"/>
            <a:ext cx="1641933" cy="669401"/>
          </a:xfrm>
          <a:prstGeom prst="roundRect">
            <a:avLst/>
          </a:prstGeom>
          <a:noFill/>
          <a:ln w="28575">
            <a:solidFill>
              <a:srgbClr val="9900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Algorithms</a:t>
            </a:r>
          </a:p>
        </p:txBody>
      </p:sp>
      <p:sp>
        <p:nvSpPr>
          <p:cNvPr id="11" name="Rectangle: Rounded Corners 10">
            <a:extLst>
              <a:ext uri="{FF2B5EF4-FFF2-40B4-BE49-F238E27FC236}">
                <a16:creationId xmlns:a16="http://schemas.microsoft.com/office/drawing/2014/main" id="{8C532588-64AD-4FF9-BB0F-02CCC855A4F8}"/>
              </a:ext>
            </a:extLst>
          </p:cNvPr>
          <p:cNvSpPr/>
          <p:nvPr/>
        </p:nvSpPr>
        <p:spPr>
          <a:xfrm>
            <a:off x="953192" y="4037257"/>
            <a:ext cx="2729500" cy="1161044"/>
          </a:xfrm>
          <a:prstGeom prst="roundRect">
            <a:avLst/>
          </a:prstGeom>
          <a:noFill/>
          <a:ln w="28575">
            <a:solidFill>
              <a:srgbClr val="9900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Use the Patterns to Make Decisions</a:t>
            </a:r>
          </a:p>
        </p:txBody>
      </p:sp>
      <p:sp>
        <p:nvSpPr>
          <p:cNvPr id="5" name="Rectangle 4">
            <a:extLst>
              <a:ext uri="{FF2B5EF4-FFF2-40B4-BE49-F238E27FC236}">
                <a16:creationId xmlns:a16="http://schemas.microsoft.com/office/drawing/2014/main" id="{250684C8-9A7B-4D9E-BD06-AF1BCC145D28}"/>
              </a:ext>
            </a:extLst>
          </p:cNvPr>
          <p:cNvSpPr/>
          <p:nvPr/>
        </p:nvSpPr>
        <p:spPr>
          <a:xfrm>
            <a:off x="11353800" y="270817"/>
            <a:ext cx="529312" cy="461665"/>
          </a:xfrm>
          <a:prstGeom prst="rect">
            <a:avLst/>
          </a:prstGeom>
        </p:spPr>
        <p:txBody>
          <a:bodyPr wrap="none">
            <a:spAutoFit/>
          </a:bodyPr>
          <a:lstStyle/>
          <a:p>
            <a:r>
              <a:rPr lang="en-US" sz="2400" dirty="0"/>
              <a:t>[1]</a:t>
            </a:r>
          </a:p>
        </p:txBody>
      </p:sp>
    </p:spTree>
    <p:extLst>
      <p:ext uri="{BB962C8B-B14F-4D97-AF65-F5344CB8AC3E}">
        <p14:creationId xmlns:p14="http://schemas.microsoft.com/office/powerpoint/2010/main" val="31526451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67C3D-AB9A-4255-B1BD-5B955DB42379}"/>
              </a:ext>
            </a:extLst>
          </p:cNvPr>
          <p:cNvSpPr>
            <a:spLocks noGrp="1"/>
          </p:cNvSpPr>
          <p:nvPr>
            <p:ph type="title"/>
          </p:nvPr>
        </p:nvSpPr>
        <p:spPr>
          <a:xfrm>
            <a:off x="838200" y="365125"/>
            <a:ext cx="6025738" cy="1325563"/>
          </a:xfrm>
        </p:spPr>
        <p:txBody>
          <a:bodyPr>
            <a:normAutofit/>
          </a:bodyPr>
          <a:lstStyle/>
          <a:p>
            <a:r>
              <a:rPr lang="en-US" sz="3600" dirty="0">
                <a:solidFill>
                  <a:srgbClr val="990033"/>
                </a:solidFill>
              </a:rPr>
              <a:t>Bivariate Normal Distribution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EC12F5C-E768-4B51-9573-53C52DE0DA12}"/>
                  </a:ext>
                </a:extLst>
              </p:cNvPr>
              <p:cNvSpPr txBox="1"/>
              <p:nvPr/>
            </p:nvSpPr>
            <p:spPr>
              <a:xfrm>
                <a:off x="838200" y="1440642"/>
                <a:ext cx="6304722" cy="3224985"/>
              </a:xfrm>
              <a:prstGeom prst="rect">
                <a:avLst/>
              </a:prstGeom>
              <a:noFill/>
            </p:spPr>
            <p:txBody>
              <a:bodyPr wrap="square" rtlCol="0">
                <a:spAutoFit/>
              </a:bodyPr>
              <a:lstStyle/>
              <a:p>
                <a:pPr>
                  <a:spcBef>
                    <a:spcPct val="50000"/>
                  </a:spcBef>
                </a:pPr>
                <a:r>
                  <a:rPr lang="en-US" sz="2200" dirty="0"/>
                  <a:t>Visually, the bivariate normal distribution is a three-dimensional bell curve with the following probability density function</a:t>
                </a:r>
              </a:p>
              <a:p>
                <a:pPr>
                  <a:spcBef>
                    <a:spcPct val="50000"/>
                  </a:spcBef>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𝑌</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i="1">
                              <a:latin typeface="Cambria Math" panose="02040503050406030204" pitchFamily="18" charset="0"/>
                            </a:rPr>
                            <m:t>𝜋</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𝑥</m:t>
                              </m:r>
                            </m:sub>
                          </m:sSub>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𝑦</m:t>
                              </m:r>
                            </m:sub>
                          </m:sSub>
                          <m:rad>
                            <m:radPr>
                              <m:degHide m:val="on"/>
                              <m:ctrlPr>
                                <a:rPr lang="en-US" i="1">
                                  <a:latin typeface="Cambria Math" panose="02040503050406030204" pitchFamily="18" charset="0"/>
                                </a:rPr>
                              </m:ctrlPr>
                            </m:radPr>
                            <m:deg/>
                            <m:e>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𝜌</m:t>
                                  </m:r>
                                </m:e>
                                <m:sup>
                                  <m:r>
                                    <a:rPr lang="en-US" i="1">
                                      <a:latin typeface="Cambria Math" panose="02040503050406030204" pitchFamily="18" charset="0"/>
                                    </a:rPr>
                                    <m:t>2</m:t>
                                  </m:r>
                                </m:sup>
                              </m:sSup>
                            </m:e>
                          </m:rad>
                        </m:den>
                      </m:f>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𝑒</m:t>
                          </m:r>
                        </m:e>
                        <m:sup>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
                                <m:dPr>
                                  <m:ctrlPr>
                                    <a:rPr lang="en-US" i="1">
                                      <a:latin typeface="Cambria Math" panose="02040503050406030204" pitchFamily="18" charset="0"/>
                                    </a:rPr>
                                  </m:ctrlPr>
                                </m:dPr>
                                <m:e>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𝜌</m:t>
                                      </m:r>
                                    </m:e>
                                    <m:sup>
                                      <m:r>
                                        <a:rPr lang="en-US" i="1">
                                          <a:latin typeface="Cambria Math" panose="02040503050406030204" pitchFamily="18" charset="0"/>
                                        </a:rPr>
                                        <m:t>2</m:t>
                                      </m:r>
                                    </m:sup>
                                  </m:sSup>
                                </m:e>
                              </m:d>
                            </m:den>
                          </m:f>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𝑥</m:t>
                                              </m:r>
                                            </m:sub>
                                          </m:sSub>
                                        </m:e>
                                      </m:d>
                                    </m:e>
                                    <m:sup>
                                      <m:r>
                                        <a:rPr lang="en-US" i="1">
                                          <a:latin typeface="Cambria Math" panose="02040503050406030204" pitchFamily="18" charset="0"/>
                                        </a:rPr>
                                        <m:t>2</m:t>
                                      </m:r>
                                    </m:sup>
                                  </m:sSup>
                                </m:num>
                                <m:den>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𝑥</m:t>
                                      </m:r>
                                    </m:sub>
                                    <m:sup>
                                      <m:r>
                                        <a:rPr lang="en-US" i="1">
                                          <a:latin typeface="Cambria Math" panose="02040503050406030204" pitchFamily="18" charset="0"/>
                                        </a:rPr>
                                        <m:t>2</m:t>
                                      </m:r>
                                    </m:sup>
                                  </m:sSubSup>
                                </m:den>
                              </m:f>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𝑦</m:t>
                                              </m:r>
                                            </m:sub>
                                          </m:sSub>
                                        </m:e>
                                      </m:d>
                                    </m:e>
                                    <m:sup>
                                      <m:r>
                                        <a:rPr lang="en-US" i="1">
                                          <a:latin typeface="Cambria Math" panose="02040503050406030204" pitchFamily="18" charset="0"/>
                                        </a:rPr>
                                        <m:t>2</m:t>
                                      </m:r>
                                    </m:sup>
                                  </m:sSup>
                                </m:num>
                                <m:den>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𝑦</m:t>
                                      </m:r>
                                    </m:sub>
                                    <m:sup>
                                      <m:r>
                                        <a:rPr lang="en-US" i="1">
                                          <a:latin typeface="Cambria Math" panose="02040503050406030204" pitchFamily="18" charset="0"/>
                                        </a:rPr>
                                        <m:t>2</m:t>
                                      </m:r>
                                    </m:sup>
                                  </m:sSubSup>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m:t>
                                  </m:r>
                                  <m:r>
                                    <a:rPr lang="en-US" i="1">
                                      <a:latin typeface="Cambria Math" panose="02040503050406030204" pitchFamily="18" charset="0"/>
                                    </a:rPr>
                                    <m:t>𝜌</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𝑥</m:t>
                                          </m:r>
                                        </m:sub>
                                      </m:sSub>
                                    </m:e>
                                  </m:d>
                                  <m:d>
                                    <m:dPr>
                                      <m:ctrlPr>
                                        <a:rPr lang="en-US" i="1">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𝑦</m:t>
                                          </m:r>
                                        </m:sub>
                                      </m:sSub>
                                    </m:e>
                                  </m:d>
                                </m:num>
                                <m:den>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𝑥</m:t>
                                      </m:r>
                                    </m:sub>
                                  </m:sSub>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𝑦</m:t>
                                      </m:r>
                                    </m:sub>
                                  </m:sSub>
                                </m:den>
                              </m:f>
                            </m:e>
                          </m:d>
                        </m:sup>
                      </m:sSup>
                    </m:oMath>
                  </m:oMathPara>
                </a14:m>
                <a:endParaRPr lang="en-US" dirty="0"/>
              </a:p>
              <a:p>
                <a:pPr>
                  <a:spcBef>
                    <a:spcPct val="50000"/>
                  </a:spcBef>
                </a:pPr>
                <a:r>
                  <a:rPr lang="en-US" sz="2200" dirty="0"/>
                  <a:t>where ρ is the correlation between the two random variable X and Y. </a:t>
                </a:r>
              </a:p>
            </p:txBody>
          </p:sp>
        </mc:Choice>
        <mc:Fallback xmlns="">
          <p:sp>
            <p:nvSpPr>
              <p:cNvPr id="9" name="TextBox 8">
                <a:extLst>
                  <a:ext uri="{FF2B5EF4-FFF2-40B4-BE49-F238E27FC236}">
                    <a16:creationId xmlns:a16="http://schemas.microsoft.com/office/drawing/2014/main" id="{EEC12F5C-E768-4B51-9573-53C52DE0DA12}"/>
                  </a:ext>
                </a:extLst>
              </p:cNvPr>
              <p:cNvSpPr txBox="1">
                <a:spLocks noRot="1" noChangeAspect="1" noMove="1" noResize="1" noEditPoints="1" noAdjustHandles="1" noChangeArrowheads="1" noChangeShapeType="1" noTextEdit="1"/>
              </p:cNvSpPr>
              <p:nvPr/>
            </p:nvSpPr>
            <p:spPr>
              <a:xfrm>
                <a:off x="838200" y="1440642"/>
                <a:ext cx="6304722" cy="3224985"/>
              </a:xfrm>
              <a:prstGeom prst="rect">
                <a:avLst/>
              </a:prstGeom>
              <a:blipFill>
                <a:blip r:embed="rId3"/>
                <a:stretch>
                  <a:fillRect l="-1257" t="-1134" b="-302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BC0919F4-E8B9-442B-AB24-85F7DCC0DC30}"/>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30119" y="365125"/>
            <a:ext cx="4230782" cy="2688010"/>
          </a:xfrm>
          <a:prstGeom prst="rect">
            <a:avLst/>
          </a:prstGeom>
          <a:noFill/>
          <a:ln>
            <a:noFill/>
          </a:ln>
        </p:spPr>
      </p:pic>
      <p:pic>
        <p:nvPicPr>
          <p:cNvPr id="8" name="Picture 7">
            <a:extLst>
              <a:ext uri="{FF2B5EF4-FFF2-40B4-BE49-F238E27FC236}">
                <a16:creationId xmlns:a16="http://schemas.microsoft.com/office/drawing/2014/main" id="{EFBEDF3A-68EC-40DE-B9DF-240B83C651A5}"/>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7530119" y="3429000"/>
            <a:ext cx="4036143" cy="3257845"/>
          </a:xfrm>
          <a:prstGeom prst="rect">
            <a:avLst/>
          </a:prstGeom>
          <a:noFill/>
          <a:ln>
            <a:noFill/>
          </a:ln>
        </p:spPr>
      </p:pic>
      <p:sp>
        <p:nvSpPr>
          <p:cNvPr id="10" name="TextBox 9">
            <a:extLst>
              <a:ext uri="{FF2B5EF4-FFF2-40B4-BE49-F238E27FC236}">
                <a16:creationId xmlns:a16="http://schemas.microsoft.com/office/drawing/2014/main" id="{B2E1BA2C-36CE-46AD-BFF1-C8872EB1A0CA}"/>
              </a:ext>
            </a:extLst>
          </p:cNvPr>
          <p:cNvSpPr txBox="1"/>
          <p:nvPr/>
        </p:nvSpPr>
        <p:spPr>
          <a:xfrm>
            <a:off x="838200" y="4848592"/>
            <a:ext cx="6304722" cy="1785104"/>
          </a:xfrm>
          <a:prstGeom prst="rect">
            <a:avLst/>
          </a:prstGeom>
          <a:solidFill>
            <a:srgbClr val="CCCCFF"/>
          </a:solidFill>
        </p:spPr>
        <p:txBody>
          <a:bodyPr wrap="square" rtlCol="0">
            <a:spAutoFit/>
          </a:bodyPr>
          <a:lstStyle/>
          <a:p>
            <a:pPr>
              <a:spcBef>
                <a:spcPct val="50000"/>
              </a:spcBef>
            </a:pPr>
            <a:r>
              <a:rPr lang="en-US" sz="2200" dirty="0"/>
              <a:t>• Each marginal distribution is normal itself</a:t>
            </a:r>
          </a:p>
          <a:p>
            <a:pPr>
              <a:spcBef>
                <a:spcPct val="50000"/>
              </a:spcBef>
            </a:pPr>
            <a:r>
              <a:rPr lang="en-US" sz="2200" dirty="0"/>
              <a:t>• With changing ρ, the concentration of probability changes on the xy-plane. </a:t>
            </a:r>
          </a:p>
          <a:p>
            <a:pPr>
              <a:spcBef>
                <a:spcPct val="50000"/>
              </a:spcBef>
            </a:pPr>
            <a:r>
              <a:rPr lang="en-US" sz="2200" dirty="0"/>
              <a:t>• ρ = 0 iff X ꓕ Y (concentration is circular)</a:t>
            </a:r>
          </a:p>
        </p:txBody>
      </p:sp>
    </p:spTree>
    <p:extLst>
      <p:ext uri="{BB962C8B-B14F-4D97-AF65-F5344CB8AC3E}">
        <p14:creationId xmlns:p14="http://schemas.microsoft.com/office/powerpoint/2010/main" val="329539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DEE4F-EB8A-4BCF-B121-EF9A04ADA177}"/>
              </a:ext>
            </a:extLst>
          </p:cNvPr>
          <p:cNvSpPr>
            <a:spLocks noGrp="1"/>
          </p:cNvSpPr>
          <p:nvPr>
            <p:ph type="ctrTitle"/>
          </p:nvPr>
        </p:nvSpPr>
        <p:spPr>
          <a:xfrm>
            <a:off x="2764971" y="2235200"/>
            <a:ext cx="7336972" cy="2387600"/>
          </a:xfrm>
        </p:spPr>
        <p:txBody>
          <a:bodyPr/>
          <a:lstStyle/>
          <a:p>
            <a:r>
              <a:rPr lang="en-US" dirty="0">
                <a:solidFill>
                  <a:srgbClr val="990033"/>
                </a:solidFill>
              </a:rPr>
              <a:t>Important Terminologies</a:t>
            </a:r>
          </a:p>
        </p:txBody>
      </p:sp>
      <p:pic>
        <p:nvPicPr>
          <p:cNvPr id="6" name="Picture 5">
            <a:extLst>
              <a:ext uri="{FF2B5EF4-FFF2-40B4-BE49-F238E27FC236}">
                <a16:creationId xmlns:a16="http://schemas.microsoft.com/office/drawing/2014/main" id="{62200A62-F8D7-475D-906C-7E9CA67C7C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550" y="344364"/>
            <a:ext cx="2956566" cy="1371848"/>
          </a:xfrm>
          <a:prstGeom prst="rect">
            <a:avLst/>
          </a:prstGeom>
        </p:spPr>
      </p:pic>
      <p:sp>
        <p:nvSpPr>
          <p:cNvPr id="7" name="TextBox 6">
            <a:extLst>
              <a:ext uri="{FF2B5EF4-FFF2-40B4-BE49-F238E27FC236}">
                <a16:creationId xmlns:a16="http://schemas.microsoft.com/office/drawing/2014/main" id="{6B5A7261-A20A-46B7-AC34-2B1213627CA7}"/>
              </a:ext>
            </a:extLst>
          </p:cNvPr>
          <p:cNvSpPr txBox="1"/>
          <p:nvPr/>
        </p:nvSpPr>
        <p:spPr>
          <a:xfrm>
            <a:off x="8839725" y="5735637"/>
            <a:ext cx="3071225" cy="923330"/>
          </a:xfrm>
          <a:prstGeom prst="rect">
            <a:avLst/>
          </a:prstGeom>
          <a:noFill/>
        </p:spPr>
        <p:txBody>
          <a:bodyPr wrap="none" rtlCol="0">
            <a:spAutoFit/>
          </a:bodyPr>
          <a:lstStyle/>
          <a:p>
            <a:pPr algn="ctr"/>
            <a:r>
              <a:rPr lang="en-US" dirty="0"/>
              <a:t>Dr. Abolfazl Saghafi</a:t>
            </a:r>
          </a:p>
          <a:p>
            <a:pPr algn="ctr"/>
            <a:r>
              <a:rPr lang="en-US" dirty="0"/>
              <a:t>Assistant Professor of Statistics</a:t>
            </a:r>
          </a:p>
          <a:p>
            <a:pPr algn="ctr"/>
            <a:r>
              <a:rPr lang="en-US" dirty="0"/>
              <a:t>Data Science Program Director</a:t>
            </a:r>
          </a:p>
        </p:txBody>
      </p:sp>
    </p:spTree>
    <p:extLst>
      <p:ext uri="{BB962C8B-B14F-4D97-AF65-F5344CB8AC3E}">
        <p14:creationId xmlns:p14="http://schemas.microsoft.com/office/powerpoint/2010/main" val="18673739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6AC65D-810D-482B-8E45-979C4AF20E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3987" y="1193970"/>
            <a:ext cx="5041900" cy="2133600"/>
          </a:xfrm>
          <a:prstGeom prst="rect">
            <a:avLst/>
          </a:prstGeom>
        </p:spPr>
      </p:pic>
      <p:sp>
        <p:nvSpPr>
          <p:cNvPr id="2" name="Title 1">
            <a:extLst>
              <a:ext uri="{FF2B5EF4-FFF2-40B4-BE49-F238E27FC236}">
                <a16:creationId xmlns:a16="http://schemas.microsoft.com/office/drawing/2014/main" id="{67404D45-7A93-4B1B-8EE1-12FA72D7E340}"/>
              </a:ext>
            </a:extLst>
          </p:cNvPr>
          <p:cNvSpPr>
            <a:spLocks noGrp="1"/>
          </p:cNvSpPr>
          <p:nvPr>
            <p:ph type="title"/>
          </p:nvPr>
        </p:nvSpPr>
        <p:spPr/>
        <p:txBody>
          <a:bodyPr/>
          <a:lstStyle/>
          <a:p>
            <a:r>
              <a:rPr lang="en-US" dirty="0">
                <a:solidFill>
                  <a:srgbClr val="990033"/>
                </a:solidFill>
              </a:rPr>
              <a:t>Summary</a:t>
            </a:r>
          </a:p>
        </p:txBody>
      </p:sp>
      <p:sp>
        <p:nvSpPr>
          <p:cNvPr id="4" name="Subtitle 2">
            <a:extLst>
              <a:ext uri="{FF2B5EF4-FFF2-40B4-BE49-F238E27FC236}">
                <a16:creationId xmlns:a16="http://schemas.microsoft.com/office/drawing/2014/main" id="{23520EF5-88EA-4BBE-9813-92118385787C}"/>
              </a:ext>
            </a:extLst>
          </p:cNvPr>
          <p:cNvSpPr txBox="1">
            <a:spLocks/>
          </p:cNvSpPr>
          <p:nvPr/>
        </p:nvSpPr>
        <p:spPr>
          <a:xfrm>
            <a:off x="823354" y="1642609"/>
            <a:ext cx="9144000" cy="41050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3600" dirty="0"/>
              <a:t>● Population and Sample</a:t>
            </a:r>
          </a:p>
          <a:p>
            <a:pPr marL="0" indent="0">
              <a:lnSpc>
                <a:spcPct val="120000"/>
              </a:lnSpc>
              <a:buNone/>
            </a:pPr>
            <a:r>
              <a:rPr lang="en-US" sz="3600" dirty="0"/>
              <a:t>● Variables</a:t>
            </a:r>
          </a:p>
          <a:p>
            <a:pPr marL="0" indent="0">
              <a:lnSpc>
                <a:spcPct val="120000"/>
              </a:lnSpc>
              <a:buNone/>
            </a:pPr>
            <a:r>
              <a:rPr lang="en-US" sz="3600" dirty="0"/>
              <a:t>● Parameter and Statistic</a:t>
            </a:r>
          </a:p>
          <a:p>
            <a:pPr marL="0" indent="0">
              <a:lnSpc>
                <a:spcPct val="120000"/>
              </a:lnSpc>
              <a:buNone/>
            </a:pPr>
            <a:r>
              <a:rPr lang="en-US" sz="3600" dirty="0"/>
              <a:t>● Random Sample</a:t>
            </a:r>
          </a:p>
          <a:p>
            <a:pPr marL="0" indent="0">
              <a:lnSpc>
                <a:spcPct val="120000"/>
              </a:lnSpc>
              <a:buNone/>
            </a:pPr>
            <a:r>
              <a:rPr lang="en-US" sz="3600" dirty="0"/>
              <a:t>● Maximum Likelihood Estimation</a:t>
            </a:r>
          </a:p>
        </p:txBody>
      </p:sp>
      <p:sp>
        <p:nvSpPr>
          <p:cNvPr id="52" name="TextBox 51">
            <a:extLst>
              <a:ext uri="{FF2B5EF4-FFF2-40B4-BE49-F238E27FC236}">
                <a16:creationId xmlns:a16="http://schemas.microsoft.com/office/drawing/2014/main" id="{20CE6379-6B8A-4DAB-845E-51C4728A1B9B}"/>
              </a:ext>
            </a:extLst>
          </p:cNvPr>
          <p:cNvSpPr txBox="1"/>
          <p:nvPr/>
        </p:nvSpPr>
        <p:spPr>
          <a:xfrm>
            <a:off x="6789304" y="826840"/>
            <a:ext cx="749949" cy="338554"/>
          </a:xfrm>
          <a:prstGeom prst="rect">
            <a:avLst/>
          </a:prstGeom>
          <a:noFill/>
        </p:spPr>
        <p:txBody>
          <a:bodyPr wrap="none" rtlCol="0">
            <a:spAutoFit/>
          </a:bodyPr>
          <a:lstStyle/>
          <a:p>
            <a:r>
              <a:rPr lang="en-US" sz="1600" b="1" dirty="0"/>
              <a:t>Size: N</a:t>
            </a:r>
          </a:p>
        </p:txBody>
      </p:sp>
      <p:sp>
        <p:nvSpPr>
          <p:cNvPr id="53" name="TextBox 52">
            <a:extLst>
              <a:ext uri="{FF2B5EF4-FFF2-40B4-BE49-F238E27FC236}">
                <a16:creationId xmlns:a16="http://schemas.microsoft.com/office/drawing/2014/main" id="{C920C8AA-807C-4B12-A6D3-F41C752455B8}"/>
              </a:ext>
            </a:extLst>
          </p:cNvPr>
          <p:cNvSpPr txBox="1"/>
          <p:nvPr/>
        </p:nvSpPr>
        <p:spPr>
          <a:xfrm>
            <a:off x="9571721" y="2668550"/>
            <a:ext cx="725904" cy="338554"/>
          </a:xfrm>
          <a:prstGeom prst="rect">
            <a:avLst/>
          </a:prstGeom>
          <a:noFill/>
        </p:spPr>
        <p:txBody>
          <a:bodyPr wrap="none" rtlCol="0">
            <a:spAutoFit/>
          </a:bodyPr>
          <a:lstStyle/>
          <a:p>
            <a:r>
              <a:rPr lang="en-US" sz="1600" b="1" dirty="0"/>
              <a:t>Size: n</a:t>
            </a:r>
          </a:p>
        </p:txBody>
      </p:sp>
    </p:spTree>
    <p:extLst>
      <p:ext uri="{BB962C8B-B14F-4D97-AF65-F5344CB8AC3E}">
        <p14:creationId xmlns:p14="http://schemas.microsoft.com/office/powerpoint/2010/main" val="20143080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67C3D-AB9A-4255-B1BD-5B955DB42379}"/>
              </a:ext>
            </a:extLst>
          </p:cNvPr>
          <p:cNvSpPr>
            <a:spLocks noGrp="1"/>
          </p:cNvSpPr>
          <p:nvPr>
            <p:ph type="title"/>
          </p:nvPr>
        </p:nvSpPr>
        <p:spPr>
          <a:xfrm>
            <a:off x="838200" y="365125"/>
            <a:ext cx="6025738" cy="1325563"/>
          </a:xfrm>
        </p:spPr>
        <p:txBody>
          <a:bodyPr>
            <a:normAutofit/>
          </a:bodyPr>
          <a:lstStyle/>
          <a:p>
            <a:r>
              <a:rPr lang="en-US" sz="3600" dirty="0">
                <a:solidFill>
                  <a:srgbClr val="990033"/>
                </a:solidFill>
              </a:rPr>
              <a:t>Population and Sample</a:t>
            </a:r>
          </a:p>
        </p:txBody>
      </p:sp>
      <p:sp>
        <p:nvSpPr>
          <p:cNvPr id="9" name="TextBox 8">
            <a:extLst>
              <a:ext uri="{FF2B5EF4-FFF2-40B4-BE49-F238E27FC236}">
                <a16:creationId xmlns:a16="http://schemas.microsoft.com/office/drawing/2014/main" id="{EEC12F5C-E768-4B51-9573-53C52DE0DA12}"/>
              </a:ext>
            </a:extLst>
          </p:cNvPr>
          <p:cNvSpPr txBox="1"/>
          <p:nvPr/>
        </p:nvSpPr>
        <p:spPr>
          <a:xfrm>
            <a:off x="838200" y="1440642"/>
            <a:ext cx="6172200" cy="1107996"/>
          </a:xfrm>
          <a:prstGeom prst="rect">
            <a:avLst/>
          </a:prstGeom>
          <a:noFill/>
        </p:spPr>
        <p:txBody>
          <a:bodyPr wrap="square" rtlCol="0">
            <a:spAutoFit/>
          </a:bodyPr>
          <a:lstStyle/>
          <a:p>
            <a:pPr>
              <a:spcBef>
                <a:spcPct val="50000"/>
              </a:spcBef>
            </a:pPr>
            <a:r>
              <a:rPr lang="en-US" sz="2200" dirty="0"/>
              <a:t>The process of statistics starts when we identify a group we are interested to study or learn something about. We call this group the population.</a:t>
            </a:r>
          </a:p>
        </p:txBody>
      </p:sp>
      <p:pic>
        <p:nvPicPr>
          <p:cNvPr id="8" name="Picture 7">
            <a:extLst>
              <a:ext uri="{FF2B5EF4-FFF2-40B4-BE49-F238E27FC236}">
                <a16:creationId xmlns:a16="http://schemas.microsoft.com/office/drawing/2014/main" id="{D602872F-52DF-47FC-9AC0-A9F9C4E3E882}"/>
              </a:ext>
            </a:extLst>
          </p:cNvPr>
          <p:cNvPicPr>
            <a:picLocks noChangeAspect="1"/>
          </p:cNvPicPr>
          <p:nvPr/>
        </p:nvPicPr>
        <p:blipFill>
          <a:blip r:embed="rId3"/>
          <a:stretch>
            <a:fillRect/>
          </a:stretch>
        </p:blipFill>
        <p:spPr>
          <a:xfrm>
            <a:off x="6608774" y="461310"/>
            <a:ext cx="5178004" cy="2087328"/>
          </a:xfrm>
          <a:prstGeom prst="rect">
            <a:avLst/>
          </a:prstGeom>
        </p:spPr>
      </p:pic>
      <p:sp>
        <p:nvSpPr>
          <p:cNvPr id="14" name="TextBox 13">
            <a:extLst>
              <a:ext uri="{FF2B5EF4-FFF2-40B4-BE49-F238E27FC236}">
                <a16:creationId xmlns:a16="http://schemas.microsoft.com/office/drawing/2014/main" id="{65E170D4-7177-4D6E-8ECC-5062756E380F}"/>
              </a:ext>
            </a:extLst>
          </p:cNvPr>
          <p:cNvSpPr txBox="1"/>
          <p:nvPr/>
        </p:nvSpPr>
        <p:spPr>
          <a:xfrm>
            <a:off x="838200" y="2743825"/>
            <a:ext cx="6172200" cy="1446550"/>
          </a:xfrm>
          <a:prstGeom prst="rect">
            <a:avLst/>
          </a:prstGeom>
          <a:noFill/>
        </p:spPr>
        <p:txBody>
          <a:bodyPr wrap="square" rtlCol="0">
            <a:spAutoFit/>
          </a:bodyPr>
          <a:lstStyle/>
          <a:p>
            <a:pPr>
              <a:spcBef>
                <a:spcPct val="50000"/>
              </a:spcBef>
            </a:pPr>
            <a:r>
              <a:rPr lang="en-US" sz="2200" dirty="0"/>
              <a:t>Due to some limitations (time, cost, feasibility, etc.) a more practical approach would be to examine and collect data only from a sub-group of the population, which we call a sample.</a:t>
            </a:r>
          </a:p>
        </p:txBody>
      </p:sp>
      <p:sp>
        <p:nvSpPr>
          <p:cNvPr id="15" name="TextBox 14">
            <a:extLst>
              <a:ext uri="{FF2B5EF4-FFF2-40B4-BE49-F238E27FC236}">
                <a16:creationId xmlns:a16="http://schemas.microsoft.com/office/drawing/2014/main" id="{0A958EAB-B38C-4978-98C2-A33D0CBF2DA6}"/>
              </a:ext>
            </a:extLst>
          </p:cNvPr>
          <p:cNvSpPr txBox="1"/>
          <p:nvPr/>
        </p:nvSpPr>
        <p:spPr>
          <a:xfrm>
            <a:off x="7673559" y="3170589"/>
            <a:ext cx="4113219" cy="2954655"/>
          </a:xfrm>
          <a:prstGeom prst="rect">
            <a:avLst/>
          </a:prstGeom>
          <a:solidFill>
            <a:srgbClr val="CCFF99"/>
          </a:solidFill>
          <a:ln w="28575">
            <a:noFill/>
          </a:ln>
        </p:spPr>
        <p:txBody>
          <a:bodyPr wrap="square" rtlCol="0">
            <a:spAutoFit/>
          </a:bodyPr>
          <a:lstStyle/>
          <a:p>
            <a:r>
              <a:rPr lang="en-US" sz="2200" b="0" dirty="0"/>
              <a:t>• </a:t>
            </a:r>
            <a:r>
              <a:rPr lang="en-US" sz="2200" dirty="0"/>
              <a:t>For example, a car company tests 10 of their cars to estimate the mean stopping distance for auto brakes while driving at 60 mph.</a:t>
            </a:r>
          </a:p>
          <a:p>
            <a:pPr>
              <a:lnSpc>
                <a:spcPts val="1200"/>
              </a:lnSpc>
            </a:pPr>
            <a:endParaRPr lang="en-US" sz="2200" dirty="0"/>
          </a:p>
          <a:p>
            <a:r>
              <a:rPr lang="en-US" sz="2200" dirty="0"/>
              <a:t>• Sample should be selected randomly and should be a good representative of the population.</a:t>
            </a:r>
          </a:p>
        </p:txBody>
      </p:sp>
      <p:sp>
        <p:nvSpPr>
          <p:cNvPr id="16" name="TextBox 15">
            <a:extLst>
              <a:ext uri="{FF2B5EF4-FFF2-40B4-BE49-F238E27FC236}">
                <a16:creationId xmlns:a16="http://schemas.microsoft.com/office/drawing/2014/main" id="{A51B9906-43AE-4647-88AB-CB316452E27D}"/>
              </a:ext>
            </a:extLst>
          </p:cNvPr>
          <p:cNvSpPr txBox="1"/>
          <p:nvPr/>
        </p:nvSpPr>
        <p:spPr>
          <a:xfrm>
            <a:off x="11051969" y="2363972"/>
            <a:ext cx="911431" cy="369332"/>
          </a:xfrm>
          <a:prstGeom prst="rect">
            <a:avLst/>
          </a:prstGeom>
          <a:noFill/>
        </p:spPr>
        <p:txBody>
          <a:bodyPr wrap="square" rtlCol="0">
            <a:spAutoFit/>
          </a:bodyPr>
          <a:lstStyle/>
          <a:p>
            <a:pPr>
              <a:spcBef>
                <a:spcPct val="50000"/>
              </a:spcBef>
            </a:pPr>
            <a:r>
              <a:rPr lang="en-US" b="1" dirty="0"/>
              <a:t>Sample</a:t>
            </a:r>
          </a:p>
        </p:txBody>
      </p:sp>
      <p:sp>
        <p:nvSpPr>
          <p:cNvPr id="17" name="TextBox 16">
            <a:extLst>
              <a:ext uri="{FF2B5EF4-FFF2-40B4-BE49-F238E27FC236}">
                <a16:creationId xmlns:a16="http://schemas.microsoft.com/office/drawing/2014/main" id="{3E5822F4-6555-430C-ACC0-44F5C09D17F7}"/>
              </a:ext>
            </a:extLst>
          </p:cNvPr>
          <p:cNvSpPr txBox="1"/>
          <p:nvPr/>
        </p:nvSpPr>
        <p:spPr>
          <a:xfrm>
            <a:off x="838200" y="4389624"/>
            <a:ext cx="6172200" cy="1446550"/>
          </a:xfrm>
          <a:prstGeom prst="rect">
            <a:avLst/>
          </a:prstGeom>
          <a:noFill/>
        </p:spPr>
        <p:txBody>
          <a:bodyPr wrap="square" rtlCol="0">
            <a:spAutoFit/>
          </a:bodyPr>
          <a:lstStyle/>
          <a:p>
            <a:pPr>
              <a:spcBef>
                <a:spcPct val="50000"/>
              </a:spcBef>
            </a:pPr>
            <a:r>
              <a:rPr lang="en-US" sz="2200" dirty="0"/>
              <a:t>We </a:t>
            </a:r>
            <a:r>
              <a:rPr lang="en-US" sz="2200" dirty="0">
                <a:solidFill>
                  <a:srgbClr val="0070C0"/>
                </a:solidFill>
              </a:rPr>
              <a:t>should</a:t>
            </a:r>
            <a:r>
              <a:rPr lang="en-US" sz="2200" dirty="0"/>
              <a:t> make an effort to choose a </a:t>
            </a:r>
            <a:r>
              <a:rPr lang="en-US" sz="2200" dirty="0">
                <a:solidFill>
                  <a:srgbClr val="0070C0"/>
                </a:solidFill>
              </a:rPr>
              <a:t>sample</a:t>
            </a:r>
            <a:r>
              <a:rPr lang="en-US" sz="2200" dirty="0"/>
              <a:t> in such a way that it </a:t>
            </a:r>
            <a:r>
              <a:rPr lang="en-US" sz="2200" dirty="0">
                <a:solidFill>
                  <a:srgbClr val="0070C0"/>
                </a:solidFill>
              </a:rPr>
              <a:t>represents the population </a:t>
            </a:r>
            <a:r>
              <a:rPr lang="en-US" sz="2200" dirty="0"/>
              <a:t>well. Because our goal is to draw conclusions about the population based on the sample results.</a:t>
            </a:r>
          </a:p>
        </p:txBody>
      </p:sp>
    </p:spTree>
    <p:extLst>
      <p:ext uri="{BB962C8B-B14F-4D97-AF65-F5344CB8AC3E}">
        <p14:creationId xmlns:p14="http://schemas.microsoft.com/office/powerpoint/2010/main" val="3571255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67C3D-AB9A-4255-B1BD-5B955DB42379}"/>
              </a:ext>
            </a:extLst>
          </p:cNvPr>
          <p:cNvSpPr>
            <a:spLocks noGrp="1"/>
          </p:cNvSpPr>
          <p:nvPr>
            <p:ph type="title"/>
          </p:nvPr>
        </p:nvSpPr>
        <p:spPr>
          <a:xfrm>
            <a:off x="838200" y="365125"/>
            <a:ext cx="6025738" cy="1325563"/>
          </a:xfrm>
        </p:spPr>
        <p:txBody>
          <a:bodyPr>
            <a:normAutofit/>
          </a:bodyPr>
          <a:lstStyle/>
          <a:p>
            <a:r>
              <a:rPr lang="en-US" sz="3600" dirty="0">
                <a:solidFill>
                  <a:srgbClr val="990033"/>
                </a:solidFill>
              </a:rPr>
              <a:t>Variables</a:t>
            </a:r>
          </a:p>
        </p:txBody>
      </p:sp>
      <p:sp>
        <p:nvSpPr>
          <p:cNvPr id="9" name="TextBox 8">
            <a:extLst>
              <a:ext uri="{FF2B5EF4-FFF2-40B4-BE49-F238E27FC236}">
                <a16:creationId xmlns:a16="http://schemas.microsoft.com/office/drawing/2014/main" id="{EEC12F5C-E768-4B51-9573-53C52DE0DA12}"/>
              </a:ext>
            </a:extLst>
          </p:cNvPr>
          <p:cNvSpPr txBox="1"/>
          <p:nvPr/>
        </p:nvSpPr>
        <p:spPr>
          <a:xfrm>
            <a:off x="838200" y="1440642"/>
            <a:ext cx="6761922" cy="1107996"/>
          </a:xfrm>
          <a:prstGeom prst="rect">
            <a:avLst/>
          </a:prstGeom>
          <a:noFill/>
        </p:spPr>
        <p:txBody>
          <a:bodyPr wrap="square" rtlCol="0">
            <a:spAutoFit/>
          </a:bodyPr>
          <a:lstStyle/>
          <a:p>
            <a:pPr>
              <a:spcBef>
                <a:spcPct val="50000"/>
              </a:spcBef>
            </a:pPr>
            <a:r>
              <a:rPr lang="en-US" sz="2200" dirty="0"/>
              <a:t>What we are interested in studying something in the population that changes between individuals. It is called variable. There are different types of variables:</a:t>
            </a:r>
          </a:p>
        </p:txBody>
      </p:sp>
      <p:sp>
        <p:nvSpPr>
          <p:cNvPr id="11" name="TextBox 10">
            <a:extLst>
              <a:ext uri="{FF2B5EF4-FFF2-40B4-BE49-F238E27FC236}">
                <a16:creationId xmlns:a16="http://schemas.microsoft.com/office/drawing/2014/main" id="{357B3736-C0B8-48B0-BFC8-F67F746F4218}"/>
              </a:ext>
            </a:extLst>
          </p:cNvPr>
          <p:cNvSpPr txBox="1"/>
          <p:nvPr/>
        </p:nvSpPr>
        <p:spPr>
          <a:xfrm>
            <a:off x="7943849" y="4303322"/>
            <a:ext cx="3905305" cy="1785104"/>
          </a:xfrm>
          <a:prstGeom prst="rect">
            <a:avLst/>
          </a:prstGeom>
          <a:solidFill>
            <a:srgbClr val="CCCCFF"/>
          </a:solidFill>
          <a:ln w="28575">
            <a:noFill/>
          </a:ln>
        </p:spPr>
        <p:txBody>
          <a:bodyPr wrap="square" rtlCol="0">
            <a:spAutoFit/>
          </a:bodyPr>
          <a:lstStyle/>
          <a:p>
            <a:r>
              <a:rPr lang="en-US" sz="2200" dirty="0"/>
              <a:t>Examples:</a:t>
            </a:r>
          </a:p>
          <a:p>
            <a:r>
              <a:rPr lang="en-US" sz="2200" dirty="0"/>
              <a:t>• Nominal: Eye color, Blood type</a:t>
            </a:r>
          </a:p>
          <a:p>
            <a:r>
              <a:rPr lang="en-US" sz="2200" dirty="0"/>
              <a:t>• Ordinal: Shoe size</a:t>
            </a:r>
          </a:p>
          <a:p>
            <a:r>
              <a:rPr lang="en-US" sz="2200" dirty="0"/>
              <a:t>• Discrete: number of children</a:t>
            </a:r>
          </a:p>
          <a:p>
            <a:r>
              <a:rPr lang="en-US" sz="2200" dirty="0"/>
              <a:t>• Continuous: weight, height </a:t>
            </a:r>
          </a:p>
        </p:txBody>
      </p:sp>
      <p:pic>
        <p:nvPicPr>
          <p:cNvPr id="4" name="Picture 3">
            <a:extLst>
              <a:ext uri="{FF2B5EF4-FFF2-40B4-BE49-F238E27FC236}">
                <a16:creationId xmlns:a16="http://schemas.microsoft.com/office/drawing/2014/main" id="{B026AD4B-077A-482D-B17B-EC8958A349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9400" y="339725"/>
            <a:ext cx="3994205" cy="3731114"/>
          </a:xfrm>
          <a:prstGeom prst="rect">
            <a:avLst/>
          </a:prstGeom>
        </p:spPr>
      </p:pic>
      <p:sp>
        <p:nvSpPr>
          <p:cNvPr id="13" name="TextBox 12">
            <a:extLst>
              <a:ext uri="{FF2B5EF4-FFF2-40B4-BE49-F238E27FC236}">
                <a16:creationId xmlns:a16="http://schemas.microsoft.com/office/drawing/2014/main" id="{3E130124-D515-46CE-B0DD-A5A266FB5AB1}"/>
              </a:ext>
            </a:extLst>
          </p:cNvPr>
          <p:cNvSpPr txBox="1"/>
          <p:nvPr/>
        </p:nvSpPr>
        <p:spPr>
          <a:xfrm>
            <a:off x="838199" y="2702705"/>
            <a:ext cx="6761922" cy="769441"/>
          </a:xfrm>
          <a:prstGeom prst="rect">
            <a:avLst/>
          </a:prstGeom>
          <a:noFill/>
        </p:spPr>
        <p:txBody>
          <a:bodyPr wrap="square" rtlCol="0">
            <a:spAutoFit/>
          </a:bodyPr>
          <a:lstStyle/>
          <a:p>
            <a:pPr>
              <a:spcBef>
                <a:spcPct val="50000"/>
              </a:spcBef>
            </a:pPr>
            <a:r>
              <a:rPr lang="en-US" sz="2200" dirty="0"/>
              <a:t>• A qualitative (categorical) variable describes quality and places individuals in different categories. </a:t>
            </a:r>
          </a:p>
        </p:txBody>
      </p:sp>
      <p:sp>
        <p:nvSpPr>
          <p:cNvPr id="14" name="TextBox 13">
            <a:extLst>
              <a:ext uri="{FF2B5EF4-FFF2-40B4-BE49-F238E27FC236}">
                <a16:creationId xmlns:a16="http://schemas.microsoft.com/office/drawing/2014/main" id="{6836228C-E795-4E21-8625-5CFC4B91BAFA}"/>
              </a:ext>
            </a:extLst>
          </p:cNvPr>
          <p:cNvSpPr txBox="1"/>
          <p:nvPr/>
        </p:nvSpPr>
        <p:spPr>
          <a:xfrm>
            <a:off x="838199" y="4303322"/>
            <a:ext cx="6761922" cy="1107996"/>
          </a:xfrm>
          <a:prstGeom prst="rect">
            <a:avLst/>
          </a:prstGeom>
          <a:noFill/>
        </p:spPr>
        <p:txBody>
          <a:bodyPr wrap="square" rtlCol="0">
            <a:spAutoFit/>
          </a:bodyPr>
          <a:lstStyle/>
          <a:p>
            <a:pPr>
              <a:spcBef>
                <a:spcPct val="50000"/>
              </a:spcBef>
            </a:pPr>
            <a:r>
              <a:rPr lang="en-US" sz="2200" dirty="0"/>
              <a:t>• A quantitative (numerical) variable takes on a real value or numerical measurement for which sums, differences, and ratios have meaning.</a:t>
            </a:r>
          </a:p>
        </p:txBody>
      </p:sp>
    </p:spTree>
    <p:extLst>
      <p:ext uri="{BB962C8B-B14F-4D97-AF65-F5344CB8AC3E}">
        <p14:creationId xmlns:p14="http://schemas.microsoft.com/office/powerpoint/2010/main" val="31626485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67C3D-AB9A-4255-B1BD-5B955DB42379}"/>
              </a:ext>
            </a:extLst>
          </p:cNvPr>
          <p:cNvSpPr>
            <a:spLocks noGrp="1"/>
          </p:cNvSpPr>
          <p:nvPr>
            <p:ph type="title"/>
          </p:nvPr>
        </p:nvSpPr>
        <p:spPr>
          <a:xfrm>
            <a:off x="838200" y="365125"/>
            <a:ext cx="6025738" cy="1325563"/>
          </a:xfrm>
        </p:spPr>
        <p:txBody>
          <a:bodyPr>
            <a:normAutofit/>
          </a:bodyPr>
          <a:lstStyle/>
          <a:p>
            <a:r>
              <a:rPr lang="en-US" sz="3600" dirty="0">
                <a:solidFill>
                  <a:srgbClr val="990033"/>
                </a:solidFill>
              </a:rPr>
              <a:t>Parameter and Statistic</a:t>
            </a:r>
          </a:p>
        </p:txBody>
      </p:sp>
      <p:sp>
        <p:nvSpPr>
          <p:cNvPr id="11" name="TextBox 10">
            <a:extLst>
              <a:ext uri="{FF2B5EF4-FFF2-40B4-BE49-F238E27FC236}">
                <a16:creationId xmlns:a16="http://schemas.microsoft.com/office/drawing/2014/main" id="{357B3736-C0B8-48B0-BFC8-F67F746F4218}"/>
              </a:ext>
            </a:extLst>
          </p:cNvPr>
          <p:cNvSpPr txBox="1"/>
          <p:nvPr/>
        </p:nvSpPr>
        <p:spPr>
          <a:xfrm>
            <a:off x="838199" y="4075128"/>
            <a:ext cx="4902203" cy="2123658"/>
          </a:xfrm>
          <a:prstGeom prst="rect">
            <a:avLst/>
          </a:prstGeom>
          <a:noFill/>
          <a:ln w="28575">
            <a:noFill/>
          </a:ln>
        </p:spPr>
        <p:txBody>
          <a:bodyPr wrap="square" rtlCol="0">
            <a:spAutoFit/>
          </a:bodyPr>
          <a:lstStyle/>
          <a:p>
            <a:r>
              <a:rPr lang="en-US" sz="2200" dirty="0"/>
              <a:t>Parameters are usually unknown, our goal is to estimate them using a sample. A </a:t>
            </a:r>
            <a:r>
              <a:rPr lang="en-US" sz="2200" dirty="0">
                <a:solidFill>
                  <a:srgbClr val="0070C0"/>
                </a:solidFill>
              </a:rPr>
              <a:t>statistic</a:t>
            </a:r>
            <a:r>
              <a:rPr lang="en-US" sz="2200" dirty="0"/>
              <a:t> is a numerical measure that describes the characteristic of a sample. Statistic is used as an estimation for a parameter. </a:t>
            </a:r>
          </a:p>
        </p:txBody>
      </p:sp>
      <p:sp>
        <p:nvSpPr>
          <p:cNvPr id="6" name="TextBox 5">
            <a:extLst>
              <a:ext uri="{FF2B5EF4-FFF2-40B4-BE49-F238E27FC236}">
                <a16:creationId xmlns:a16="http://schemas.microsoft.com/office/drawing/2014/main" id="{998DF552-F599-4608-B04F-5B5275C2939F}"/>
              </a:ext>
            </a:extLst>
          </p:cNvPr>
          <p:cNvSpPr txBox="1"/>
          <p:nvPr/>
        </p:nvSpPr>
        <p:spPr>
          <a:xfrm>
            <a:off x="838199" y="1517502"/>
            <a:ext cx="5257801" cy="2292935"/>
          </a:xfrm>
          <a:prstGeom prst="rect">
            <a:avLst/>
          </a:prstGeom>
          <a:noFill/>
        </p:spPr>
        <p:txBody>
          <a:bodyPr wrap="square" rtlCol="0">
            <a:spAutoFit/>
          </a:bodyPr>
          <a:lstStyle/>
          <a:p>
            <a:pPr>
              <a:spcBef>
                <a:spcPct val="50000"/>
              </a:spcBef>
            </a:pPr>
            <a:r>
              <a:rPr lang="en-US" sz="2200" dirty="0"/>
              <a:t>A </a:t>
            </a:r>
            <a:r>
              <a:rPr lang="en-US" sz="2200" dirty="0">
                <a:solidFill>
                  <a:srgbClr val="FF0000"/>
                </a:solidFill>
              </a:rPr>
              <a:t>parameter</a:t>
            </a:r>
            <a:r>
              <a:rPr lang="en-US" sz="2200" dirty="0"/>
              <a:t> is a numerical measure that describes the characteristic of a population.</a:t>
            </a:r>
          </a:p>
          <a:p>
            <a:pPr>
              <a:spcBef>
                <a:spcPct val="50000"/>
              </a:spcBef>
            </a:pPr>
            <a:r>
              <a:rPr lang="en-US" sz="2200" dirty="0"/>
              <a:t>We usually show parameters by Greek letters. For example, </a:t>
            </a:r>
            <a:r>
              <a:rPr lang="el-GR" sz="2200" dirty="0"/>
              <a:t>μ</a:t>
            </a:r>
            <a:r>
              <a:rPr lang="en-US" sz="2200" dirty="0"/>
              <a:t> is a parameter showing the mean or center and </a:t>
            </a:r>
            <a:r>
              <a:rPr lang="el-GR" sz="2200" dirty="0"/>
              <a:t>σ²</a:t>
            </a:r>
            <a:r>
              <a:rPr lang="en-US" sz="2200" dirty="0"/>
              <a:t> is a parameter showing the spread.</a:t>
            </a:r>
          </a:p>
        </p:txBody>
      </p:sp>
      <p:pic>
        <p:nvPicPr>
          <p:cNvPr id="7" name="Picture 6">
            <a:extLst>
              <a:ext uri="{FF2B5EF4-FFF2-40B4-BE49-F238E27FC236}">
                <a16:creationId xmlns:a16="http://schemas.microsoft.com/office/drawing/2014/main" id="{71B189CA-E3E8-46F9-8052-A11FDF94A9ED}"/>
              </a:ext>
            </a:extLst>
          </p:cNvPr>
          <p:cNvPicPr>
            <a:picLocks noChangeAspect="1"/>
          </p:cNvPicPr>
          <p:nvPr/>
        </p:nvPicPr>
        <p:blipFill>
          <a:blip r:embed="rId3"/>
          <a:stretch>
            <a:fillRect/>
          </a:stretch>
        </p:blipFill>
        <p:spPr>
          <a:xfrm>
            <a:off x="6349037" y="489937"/>
            <a:ext cx="5438192" cy="3553672"/>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865BF52-5087-444C-AAE6-F7B24E4AE0EE}"/>
                  </a:ext>
                </a:extLst>
              </p:cNvPr>
              <p:cNvSpPr txBox="1"/>
              <p:nvPr/>
            </p:nvSpPr>
            <p:spPr>
              <a:xfrm>
                <a:off x="6451599" y="4582959"/>
                <a:ext cx="5335629" cy="1938992"/>
              </a:xfrm>
              <a:prstGeom prst="rect">
                <a:avLst/>
              </a:prstGeom>
              <a:solidFill>
                <a:srgbClr val="CCFF99"/>
              </a:solidFill>
              <a:ln w="28575">
                <a:noFill/>
              </a:ln>
            </p:spPr>
            <p:txBody>
              <a:bodyPr wrap="square" rtlCol="0">
                <a:spAutoFit/>
              </a:bodyPr>
              <a:lstStyle/>
              <a:p>
                <a:r>
                  <a:rPr lang="en-US" sz="2200" dirty="0"/>
                  <a:t>To study the </a:t>
                </a:r>
                <a:r>
                  <a:rPr lang="en-US" sz="2200" dirty="0">
                    <a:solidFill>
                      <a:srgbClr val="FF0000"/>
                    </a:solidFill>
                  </a:rPr>
                  <a:t>parameter</a:t>
                </a:r>
                <a:r>
                  <a:rPr lang="en-US" sz="2200" dirty="0"/>
                  <a:t> we select a random sample from the population, that is</a:t>
                </a:r>
              </a:p>
              <a:p>
                <a:pPr/>
                <a14:m>
                  <m:oMathPara xmlns:m="http://schemas.openxmlformats.org/officeDocument/2006/math">
                    <m:oMathParaPr>
                      <m:jc m:val="centerGroup"/>
                    </m:oMathParaPr>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𝑥</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𝑥</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𝑥</m:t>
                          </m:r>
                        </m:e>
                        <m:sub>
                          <m:r>
                            <a:rPr lang="en-US" sz="2200" b="0" i="1" smtClean="0">
                              <a:latin typeface="Cambria Math" panose="02040503050406030204" pitchFamily="18" charset="0"/>
                            </a:rPr>
                            <m:t>𝑛</m:t>
                          </m:r>
                        </m:sub>
                      </m:sSub>
                    </m:oMath>
                  </m:oMathPara>
                </a14:m>
                <a:endParaRPr lang="en-US" sz="2200" dirty="0"/>
              </a:p>
              <a:p>
                <a:pPr>
                  <a:lnSpc>
                    <a:spcPts val="1200"/>
                  </a:lnSpc>
                </a:pPr>
                <a:endParaRPr lang="en-US" sz="2200" dirty="0"/>
              </a:p>
              <a:p>
                <a:r>
                  <a:rPr lang="en-US" sz="2200" dirty="0">
                    <a:solidFill>
                      <a:srgbClr val="0070C0"/>
                    </a:solidFill>
                  </a:rPr>
                  <a:t>Statistic</a:t>
                </a:r>
                <a:r>
                  <a:rPr lang="en-US" sz="2200" dirty="0"/>
                  <a:t> is computed using this random sample.</a:t>
                </a:r>
              </a:p>
            </p:txBody>
          </p:sp>
        </mc:Choice>
        <mc:Fallback xmlns="">
          <p:sp>
            <p:nvSpPr>
              <p:cNvPr id="8" name="TextBox 7">
                <a:extLst>
                  <a:ext uri="{FF2B5EF4-FFF2-40B4-BE49-F238E27FC236}">
                    <a16:creationId xmlns:a16="http://schemas.microsoft.com/office/drawing/2014/main" id="{5865BF52-5087-444C-AAE6-F7B24E4AE0EE}"/>
                  </a:ext>
                </a:extLst>
              </p:cNvPr>
              <p:cNvSpPr txBox="1">
                <a:spLocks noRot="1" noChangeAspect="1" noMove="1" noResize="1" noEditPoints="1" noAdjustHandles="1" noChangeArrowheads="1" noChangeShapeType="1" noTextEdit="1"/>
              </p:cNvSpPr>
              <p:nvPr/>
            </p:nvSpPr>
            <p:spPr>
              <a:xfrm>
                <a:off x="6451599" y="4582959"/>
                <a:ext cx="5335629" cy="1938992"/>
              </a:xfrm>
              <a:prstGeom prst="rect">
                <a:avLst/>
              </a:prstGeom>
              <a:blipFill>
                <a:blip r:embed="rId4"/>
                <a:stretch>
                  <a:fillRect l="-1484" t="-2201" b="-5346"/>
                </a:stretch>
              </a:blipFill>
              <a:ln w="28575">
                <a:noFill/>
              </a:ln>
            </p:spPr>
            <p:txBody>
              <a:bodyPr/>
              <a:lstStyle/>
              <a:p>
                <a:r>
                  <a:rPr lang="en-US">
                    <a:noFill/>
                  </a:rPr>
                  <a:t> </a:t>
                </a:r>
              </a:p>
            </p:txBody>
          </p:sp>
        </mc:Fallback>
      </mc:AlternateContent>
    </p:spTree>
    <p:extLst>
      <p:ext uri="{BB962C8B-B14F-4D97-AF65-F5344CB8AC3E}">
        <p14:creationId xmlns:p14="http://schemas.microsoft.com/office/powerpoint/2010/main" val="16010044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67C3D-AB9A-4255-B1BD-5B955DB42379}"/>
              </a:ext>
            </a:extLst>
          </p:cNvPr>
          <p:cNvSpPr>
            <a:spLocks noGrp="1"/>
          </p:cNvSpPr>
          <p:nvPr>
            <p:ph type="title"/>
          </p:nvPr>
        </p:nvSpPr>
        <p:spPr>
          <a:xfrm>
            <a:off x="838200" y="365125"/>
            <a:ext cx="6025738" cy="1325563"/>
          </a:xfrm>
        </p:spPr>
        <p:txBody>
          <a:bodyPr>
            <a:normAutofit/>
          </a:bodyPr>
          <a:lstStyle/>
          <a:p>
            <a:r>
              <a:rPr lang="en-US" sz="3600" dirty="0">
                <a:solidFill>
                  <a:srgbClr val="990033"/>
                </a:solidFill>
              </a:rPr>
              <a:t>Random Sample</a:t>
            </a:r>
          </a:p>
        </p:txBody>
      </p:sp>
      <p:sp>
        <p:nvSpPr>
          <p:cNvPr id="9" name="TextBox 8">
            <a:extLst>
              <a:ext uri="{FF2B5EF4-FFF2-40B4-BE49-F238E27FC236}">
                <a16:creationId xmlns:a16="http://schemas.microsoft.com/office/drawing/2014/main" id="{EEC12F5C-E768-4B51-9573-53C52DE0DA12}"/>
              </a:ext>
            </a:extLst>
          </p:cNvPr>
          <p:cNvSpPr txBox="1"/>
          <p:nvPr/>
        </p:nvSpPr>
        <p:spPr>
          <a:xfrm>
            <a:off x="838200" y="1402542"/>
            <a:ext cx="6326688" cy="1107996"/>
          </a:xfrm>
          <a:prstGeom prst="rect">
            <a:avLst/>
          </a:prstGeom>
          <a:noFill/>
        </p:spPr>
        <p:txBody>
          <a:bodyPr wrap="square" rtlCol="0">
            <a:spAutoFit/>
          </a:bodyPr>
          <a:lstStyle/>
          <a:p>
            <a:pPr>
              <a:spcBef>
                <a:spcPct val="50000"/>
              </a:spcBef>
            </a:pPr>
            <a:r>
              <a:rPr lang="en-US" sz="2200" dirty="0"/>
              <a:t>A random sample is an iid sequence of Random Variables. iid means independent and identically distributed.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2E1BA2C-36CE-46AD-BFF1-C8872EB1A0CA}"/>
                  </a:ext>
                </a:extLst>
              </p:cNvPr>
              <p:cNvSpPr txBox="1"/>
              <p:nvPr/>
            </p:nvSpPr>
            <p:spPr>
              <a:xfrm>
                <a:off x="838199" y="2603492"/>
                <a:ext cx="6326688" cy="1864228"/>
              </a:xfrm>
              <a:prstGeom prst="rect">
                <a:avLst/>
              </a:prstGeom>
              <a:solidFill>
                <a:srgbClr val="CCECFF"/>
              </a:solidFill>
            </p:spPr>
            <p:txBody>
              <a:bodyPr wrap="square" rtlCol="0">
                <a:spAutoFit/>
              </a:bodyPr>
              <a:lstStyle/>
              <a:p>
                <a:pPr>
                  <a:spcBef>
                    <a:spcPct val="50000"/>
                  </a:spcBef>
                </a:pPr>
                <a:r>
                  <a:rPr lang="en-US" sz="2200" b="1" dirty="0"/>
                  <a:t>Independent Random Variables. </a:t>
                </a:r>
                <a:r>
                  <a:rPr lang="en-US" sz="2200" dirty="0"/>
                  <a:t>RVs </a:t>
                </a:r>
                <a14:m>
                  <m:oMath xmlns:m="http://schemas.openxmlformats.org/officeDocument/2006/math">
                    <m:sSub>
                      <m:sSubPr>
                        <m:ctrlPr>
                          <a:rPr lang="en-US" sz="2200" i="1">
                            <a:latin typeface="Cambria Math" panose="02040503050406030204" pitchFamily="18" charset="0"/>
                          </a:rPr>
                        </m:ctrlPr>
                      </m:sSubPr>
                      <m:e>
                        <m:r>
                          <a:rPr lang="en-US" sz="2200">
                            <a:latin typeface="Cambria Math" panose="02040503050406030204" pitchFamily="18" charset="0"/>
                          </a:rPr>
                          <m:t>𝑋</m:t>
                        </m:r>
                      </m:e>
                      <m:sub>
                        <m:r>
                          <a:rPr lang="en-US" sz="2200">
                            <a:latin typeface="Cambria Math" panose="02040503050406030204" pitchFamily="18" charset="0"/>
                          </a:rPr>
                          <m:t>1</m:t>
                        </m:r>
                      </m:sub>
                    </m:sSub>
                    <m:r>
                      <a:rPr lang="en-US" sz="2200">
                        <a:latin typeface="Cambria Math" panose="02040503050406030204" pitchFamily="18" charset="0"/>
                      </a:rPr>
                      <m:t>,…,</m:t>
                    </m:r>
                    <m:sSub>
                      <m:sSubPr>
                        <m:ctrlPr>
                          <a:rPr lang="en-US" sz="2200" i="1">
                            <a:latin typeface="Cambria Math" panose="02040503050406030204" pitchFamily="18" charset="0"/>
                          </a:rPr>
                        </m:ctrlPr>
                      </m:sSubPr>
                      <m:e>
                        <m:r>
                          <a:rPr lang="en-US" sz="2200">
                            <a:latin typeface="Cambria Math" panose="02040503050406030204" pitchFamily="18" charset="0"/>
                          </a:rPr>
                          <m:t>𝑋</m:t>
                        </m:r>
                      </m:e>
                      <m:sub>
                        <m:r>
                          <a:rPr lang="en-US" sz="2200">
                            <a:latin typeface="Cambria Math" panose="02040503050406030204" pitchFamily="18" charset="0"/>
                          </a:rPr>
                          <m:t>𝑛</m:t>
                        </m:r>
                      </m:sub>
                    </m:sSub>
                  </m:oMath>
                </a14:m>
                <a:r>
                  <a:rPr lang="en-US" sz="2200" dirty="0"/>
                  <a:t> is said to be independent iff their Joint PDF can be written as product of each one’s PDF, that is</a:t>
                </a:r>
              </a:p>
              <a:p>
                <a:pPr>
                  <a:spcBef>
                    <a:spcPct val="50000"/>
                  </a:spcBef>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𝑓</m:t>
                          </m:r>
                        </m:e>
                        <m: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sub>
                          </m:sSub>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d>
                      <m:r>
                        <a:rPr lang="en-US" i="1" smtClean="0">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𝑓</m:t>
                              </m:r>
                            </m:e>
                            <m: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nary>
                    </m:oMath>
                  </m:oMathPara>
                </a14:m>
                <a:endParaRPr lang="en-US" sz="2200" dirty="0"/>
              </a:p>
            </p:txBody>
          </p:sp>
        </mc:Choice>
        <mc:Fallback xmlns="">
          <p:sp>
            <p:nvSpPr>
              <p:cNvPr id="10" name="TextBox 9">
                <a:extLst>
                  <a:ext uri="{FF2B5EF4-FFF2-40B4-BE49-F238E27FC236}">
                    <a16:creationId xmlns:a16="http://schemas.microsoft.com/office/drawing/2014/main" id="{B2E1BA2C-36CE-46AD-BFF1-C8872EB1A0CA}"/>
                  </a:ext>
                </a:extLst>
              </p:cNvPr>
              <p:cNvSpPr txBox="1">
                <a:spLocks noRot="1" noChangeAspect="1" noMove="1" noResize="1" noEditPoints="1" noAdjustHandles="1" noChangeArrowheads="1" noChangeShapeType="1" noTextEdit="1"/>
              </p:cNvSpPr>
              <p:nvPr/>
            </p:nvSpPr>
            <p:spPr>
              <a:xfrm>
                <a:off x="838199" y="2603492"/>
                <a:ext cx="6326688" cy="1864228"/>
              </a:xfrm>
              <a:prstGeom prst="rect">
                <a:avLst/>
              </a:prstGeom>
              <a:blipFill>
                <a:blip r:embed="rId3"/>
                <a:stretch>
                  <a:fillRect l="-1156" t="-2288" r="-17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57B3736-C0B8-48B0-BFC8-F67F746F4218}"/>
                  </a:ext>
                </a:extLst>
              </p:cNvPr>
              <p:cNvSpPr txBox="1"/>
              <p:nvPr/>
            </p:nvSpPr>
            <p:spPr>
              <a:xfrm>
                <a:off x="838199" y="4728138"/>
                <a:ext cx="6326688" cy="1446550"/>
              </a:xfrm>
              <a:prstGeom prst="rect">
                <a:avLst/>
              </a:prstGeom>
              <a:solidFill>
                <a:srgbClr val="CCFF99"/>
              </a:solidFill>
              <a:ln w="28575">
                <a:noFill/>
              </a:ln>
            </p:spPr>
            <p:txBody>
              <a:bodyPr wrap="square" rtlCol="0">
                <a:spAutoFit/>
              </a:bodyPr>
              <a:lstStyle/>
              <a:p>
                <a:r>
                  <a:rPr lang="en-US" sz="2200" b="1" dirty="0"/>
                  <a:t>Identically Distributed Random Variables. </a:t>
                </a:r>
                <a:r>
                  <a:rPr lang="en-US" sz="2200" dirty="0"/>
                  <a:t>The sequence of RVs </a:t>
                </a:r>
                <a14:m>
                  <m:oMath xmlns:m="http://schemas.openxmlformats.org/officeDocument/2006/math">
                    <m:sSub>
                      <m:sSubPr>
                        <m:ctrlPr>
                          <a:rPr lang="en-US" sz="2200" i="1">
                            <a:latin typeface="Cambria Math" panose="02040503050406030204" pitchFamily="18" charset="0"/>
                          </a:rPr>
                        </m:ctrlPr>
                      </m:sSubPr>
                      <m:e>
                        <m:r>
                          <a:rPr lang="en-US" sz="2200">
                            <a:latin typeface="Cambria Math" panose="02040503050406030204" pitchFamily="18" charset="0"/>
                          </a:rPr>
                          <m:t>𝑋</m:t>
                        </m:r>
                      </m:e>
                      <m:sub>
                        <m:r>
                          <a:rPr lang="en-US" sz="2200">
                            <a:latin typeface="Cambria Math" panose="02040503050406030204" pitchFamily="18" charset="0"/>
                          </a:rPr>
                          <m:t>1</m:t>
                        </m:r>
                      </m:sub>
                    </m:sSub>
                    <m:r>
                      <a:rPr lang="en-US" sz="2200">
                        <a:latin typeface="Cambria Math" panose="02040503050406030204" pitchFamily="18" charset="0"/>
                      </a:rPr>
                      <m:t>,…,</m:t>
                    </m:r>
                    <m:sSub>
                      <m:sSubPr>
                        <m:ctrlPr>
                          <a:rPr lang="en-US" sz="2200" i="1">
                            <a:latin typeface="Cambria Math" panose="02040503050406030204" pitchFamily="18" charset="0"/>
                          </a:rPr>
                        </m:ctrlPr>
                      </m:sSubPr>
                      <m:e>
                        <m:r>
                          <a:rPr lang="en-US" sz="2200">
                            <a:latin typeface="Cambria Math" panose="02040503050406030204" pitchFamily="18" charset="0"/>
                          </a:rPr>
                          <m:t>𝑋</m:t>
                        </m:r>
                      </m:e>
                      <m:sub>
                        <m:r>
                          <a:rPr lang="en-US" sz="2200">
                            <a:latin typeface="Cambria Math" panose="02040503050406030204" pitchFamily="18" charset="0"/>
                          </a:rPr>
                          <m:t>𝑛</m:t>
                        </m:r>
                      </m:sub>
                    </m:sSub>
                  </m:oMath>
                </a14:m>
                <a:r>
                  <a:rPr lang="en-US" sz="2200" dirty="0"/>
                  <a:t> is said to be identically distributed iff they all have the same PDF as the population.</a:t>
                </a:r>
              </a:p>
            </p:txBody>
          </p:sp>
        </mc:Choice>
        <mc:Fallback xmlns="">
          <p:sp>
            <p:nvSpPr>
              <p:cNvPr id="11" name="TextBox 10">
                <a:extLst>
                  <a:ext uri="{FF2B5EF4-FFF2-40B4-BE49-F238E27FC236}">
                    <a16:creationId xmlns:a16="http://schemas.microsoft.com/office/drawing/2014/main" id="{357B3736-C0B8-48B0-BFC8-F67F746F4218}"/>
                  </a:ext>
                </a:extLst>
              </p:cNvPr>
              <p:cNvSpPr txBox="1">
                <a:spLocks noRot="1" noChangeAspect="1" noMove="1" noResize="1" noEditPoints="1" noAdjustHandles="1" noChangeArrowheads="1" noChangeShapeType="1" noTextEdit="1"/>
              </p:cNvSpPr>
              <p:nvPr/>
            </p:nvSpPr>
            <p:spPr>
              <a:xfrm>
                <a:off x="838199" y="4728138"/>
                <a:ext cx="6326688" cy="1446550"/>
              </a:xfrm>
              <a:prstGeom prst="rect">
                <a:avLst/>
              </a:prstGeom>
              <a:blipFill>
                <a:blip r:embed="rId4"/>
                <a:stretch>
                  <a:fillRect l="-1156" t="-2954" b="-7595"/>
                </a:stretch>
              </a:blipFill>
              <a:ln w="2857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55C8D59-B967-4251-9264-FC2012E22F21}"/>
                  </a:ext>
                </a:extLst>
              </p:cNvPr>
              <p:cNvSpPr txBox="1"/>
              <p:nvPr/>
            </p:nvSpPr>
            <p:spPr>
              <a:xfrm>
                <a:off x="7528142" y="365125"/>
                <a:ext cx="4282912" cy="4808368"/>
              </a:xfrm>
              <a:prstGeom prst="rect">
                <a:avLst/>
              </a:prstGeom>
              <a:solidFill>
                <a:srgbClr val="CCCCFF"/>
              </a:solidFill>
              <a:ln w="28575">
                <a:noFill/>
              </a:ln>
            </p:spPr>
            <p:txBody>
              <a:bodyPr wrap="square" rtlCol="0">
                <a:spAutoFit/>
              </a:bodyPr>
              <a:lstStyle/>
              <a:p>
                <a:r>
                  <a:rPr lang="en-US" sz="2200" dirty="0"/>
                  <a:t>• Joint PDFs describe characteristics of multiple variables together.</a:t>
                </a:r>
              </a:p>
              <a:p>
                <a:pPr>
                  <a:lnSpc>
                    <a:spcPts val="1200"/>
                  </a:lnSpc>
                </a:pPr>
                <a:endParaRPr lang="en-US" sz="2200" dirty="0"/>
              </a:p>
              <a:p>
                <a:r>
                  <a:rPr lang="en-US" sz="2200" dirty="0"/>
                  <a:t>• </a:t>
                </a:r>
                <a14:m>
                  <m:oMath xmlns:m="http://schemas.openxmlformats.org/officeDocument/2006/math">
                    <m:nary>
                      <m:naryPr>
                        <m:chr m:val="∏"/>
                        <m:limLoc m:val="subSup"/>
                        <m:ctrlPr>
                          <a:rPr lang="en-US" sz="2200" i="1" smtClean="0">
                            <a:latin typeface="Cambria Math" panose="02040503050406030204" pitchFamily="18" charset="0"/>
                          </a:rPr>
                        </m:ctrlPr>
                      </m:naryPr>
                      <m:sub>
                        <m:r>
                          <m:rPr>
                            <m:brk m:alnAt="25"/>
                          </m:rPr>
                          <a:rPr lang="en-US" sz="2200" b="0" i="1" smtClean="0">
                            <a:latin typeface="Cambria Math" panose="02040503050406030204" pitchFamily="18" charset="0"/>
                          </a:rPr>
                          <m:t>𝑖</m:t>
                        </m:r>
                        <m:r>
                          <a:rPr lang="en-US" sz="2200" b="0" i="1" smtClean="0">
                            <a:latin typeface="Cambria Math" panose="02040503050406030204" pitchFamily="18" charset="0"/>
                          </a:rPr>
                          <m:t>=1</m:t>
                        </m:r>
                      </m:sub>
                      <m:sup>
                        <m:r>
                          <a:rPr lang="en-US" sz="2200" b="0" i="1" smtClean="0">
                            <a:latin typeface="Cambria Math" panose="02040503050406030204" pitchFamily="18" charset="0"/>
                          </a:rPr>
                          <m:t>𝑛</m:t>
                        </m:r>
                      </m:sup>
                      <m:e>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𝑎</m:t>
                            </m:r>
                          </m:e>
                          <m:sub>
                            <m:r>
                              <a:rPr lang="en-US" sz="2200" b="0" i="1" smtClean="0">
                                <a:latin typeface="Cambria Math" panose="02040503050406030204" pitchFamily="18" charset="0"/>
                              </a:rPr>
                              <m:t>𝑖</m:t>
                            </m:r>
                          </m:sub>
                        </m:sSub>
                      </m:e>
                    </m:nary>
                  </m:oMath>
                </a14:m>
                <a:r>
                  <a:rPr lang="en-US" sz="2200" dirty="0"/>
                  <a:t> means </a:t>
                </a:r>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𝑎</m:t>
                        </m:r>
                      </m:e>
                      <m:sub>
                        <m:r>
                          <a:rPr lang="en-US" sz="2200" b="0" i="1" smtClean="0">
                            <a:latin typeface="Cambria Math" panose="02040503050406030204" pitchFamily="18" charset="0"/>
                          </a:rPr>
                          <m:t>𝑖</m:t>
                        </m:r>
                      </m:sub>
                    </m:sSub>
                    <m:r>
                      <a:rPr lang="en-US" sz="220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𝑎</m:t>
                        </m:r>
                      </m:e>
                      <m:sub>
                        <m:r>
                          <a:rPr lang="en-US" sz="2200" b="0" i="1" smtClean="0">
                            <a:latin typeface="Cambria Math" panose="02040503050406030204" pitchFamily="18" charset="0"/>
                            <a:ea typeface="Cambria Math" panose="02040503050406030204" pitchFamily="18" charset="0"/>
                          </a:rPr>
                          <m:t>𝑛</m:t>
                        </m:r>
                      </m:sub>
                    </m:sSub>
                  </m:oMath>
                </a14:m>
                <a:r>
                  <a:rPr lang="en-US" sz="2200" dirty="0"/>
                  <a:t> that is product of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𝑎</m:t>
                        </m:r>
                      </m:e>
                      <m:sub>
                        <m:r>
                          <a:rPr lang="en-US" sz="2200" i="1">
                            <a:latin typeface="Cambria Math" panose="02040503050406030204" pitchFamily="18" charset="0"/>
                          </a:rPr>
                          <m:t>𝑖</m:t>
                        </m:r>
                      </m:sub>
                    </m:sSub>
                  </m:oMath>
                </a14:m>
                <a:r>
                  <a:rPr lang="en-US" sz="2200" dirty="0"/>
                  <a:t> for </a:t>
                </a:r>
                <a14:m>
                  <m:oMath xmlns:m="http://schemas.openxmlformats.org/officeDocument/2006/math">
                    <m:r>
                      <a:rPr lang="en-US" sz="2200" b="0" i="1" smtClean="0">
                        <a:latin typeface="Cambria Math" panose="02040503050406030204" pitchFamily="18" charset="0"/>
                      </a:rPr>
                      <m:t>𝑖</m:t>
                    </m:r>
                    <m:r>
                      <a:rPr lang="en-US" sz="2200" b="0" i="1" smtClean="0">
                        <a:latin typeface="Cambria Math" panose="02040503050406030204" pitchFamily="18" charset="0"/>
                      </a:rPr>
                      <m:t>=1</m:t>
                    </m:r>
                  </m:oMath>
                </a14:m>
                <a:r>
                  <a:rPr lang="en-US" sz="2200" dirty="0"/>
                  <a:t> to </a:t>
                </a:r>
                <a14:m>
                  <m:oMath xmlns:m="http://schemas.openxmlformats.org/officeDocument/2006/math">
                    <m:r>
                      <a:rPr lang="en-US" sz="2200" b="0" i="1" smtClean="0">
                        <a:latin typeface="Cambria Math" panose="02040503050406030204" pitchFamily="18" charset="0"/>
                      </a:rPr>
                      <m:t>𝑖</m:t>
                    </m:r>
                    <m:r>
                      <a:rPr lang="en-US" sz="2200" b="0" i="1" smtClean="0">
                        <a:latin typeface="Cambria Math" panose="02040503050406030204" pitchFamily="18" charset="0"/>
                      </a:rPr>
                      <m:t>=</m:t>
                    </m:r>
                    <m:r>
                      <a:rPr lang="en-US" sz="2200" b="0" i="1" smtClean="0">
                        <a:latin typeface="Cambria Math" panose="02040503050406030204" pitchFamily="18" charset="0"/>
                      </a:rPr>
                      <m:t>𝑛</m:t>
                    </m:r>
                  </m:oMath>
                </a14:m>
                <a:endParaRPr lang="en-US" sz="2200" dirty="0"/>
              </a:p>
              <a:p>
                <a:pPr>
                  <a:lnSpc>
                    <a:spcPts val="1200"/>
                  </a:lnSpc>
                </a:pPr>
                <a:endParaRPr lang="en-US" sz="2200" dirty="0"/>
              </a:p>
              <a:p>
                <a:r>
                  <a:rPr lang="en-US" sz="2200" dirty="0"/>
                  <a:t>• The notation </a:t>
                </a:r>
              </a:p>
              <a:p>
                <a:pPr>
                  <a:lnSpc>
                    <a:spcPts val="600"/>
                  </a:lnSpc>
                </a:pPr>
                <a:endParaRPr lang="en-US" sz="2200" dirty="0"/>
              </a:p>
              <a:p>
                <a:pPr/>
                <a14:m>
                  <m:oMathPara xmlns:m="http://schemas.openxmlformats.org/officeDocument/2006/math">
                    <m:oMathParaPr>
                      <m:jc m:val="centerGroup"/>
                    </m:oMathParaPr>
                    <m:oMath xmlns:m="http://schemas.openxmlformats.org/officeDocument/2006/math">
                      <m:sSub>
                        <m:sSubPr>
                          <m:ctrlPr>
                            <a:rPr lang="en-US" sz="2200" i="1">
                              <a:latin typeface="Cambria Math" panose="02040503050406030204" pitchFamily="18" charset="0"/>
                            </a:rPr>
                          </m:ctrlPr>
                        </m:sSubPr>
                        <m:e>
                          <m:r>
                            <a:rPr lang="en-US" sz="2200">
                              <a:latin typeface="Cambria Math" panose="02040503050406030204" pitchFamily="18" charset="0"/>
                            </a:rPr>
                            <m:t>𝑋</m:t>
                          </m:r>
                        </m:e>
                        <m:sub>
                          <m:r>
                            <a:rPr lang="en-US" sz="2200">
                              <a:latin typeface="Cambria Math" panose="02040503050406030204" pitchFamily="18" charset="0"/>
                            </a:rPr>
                            <m:t>1</m:t>
                          </m:r>
                        </m:sub>
                      </m:sSub>
                      <m:r>
                        <a:rPr lang="en-US" sz="2200">
                          <a:latin typeface="Cambria Math" panose="02040503050406030204" pitchFamily="18" charset="0"/>
                        </a:rPr>
                        <m:t>,…,</m:t>
                      </m:r>
                      <m:sSub>
                        <m:sSubPr>
                          <m:ctrlPr>
                            <a:rPr lang="en-US" sz="2200" i="1">
                              <a:latin typeface="Cambria Math" panose="02040503050406030204" pitchFamily="18" charset="0"/>
                            </a:rPr>
                          </m:ctrlPr>
                        </m:sSubPr>
                        <m:e>
                          <m:r>
                            <a:rPr lang="en-US" sz="2200">
                              <a:latin typeface="Cambria Math" panose="02040503050406030204" pitchFamily="18" charset="0"/>
                            </a:rPr>
                            <m:t>𝑋</m:t>
                          </m:r>
                        </m:e>
                        <m:sub>
                          <m:r>
                            <a:rPr lang="en-US" sz="2200">
                              <a:latin typeface="Cambria Math" panose="02040503050406030204" pitchFamily="18" charset="0"/>
                            </a:rPr>
                            <m:t>𝑛</m:t>
                          </m:r>
                        </m:sub>
                      </m:sSub>
                      <m:r>
                        <a:rPr lang="en-US" sz="2200" b="0" i="1" smtClean="0">
                          <a:latin typeface="Cambria Math" panose="02040503050406030204" pitchFamily="18" charset="0"/>
                        </a:rPr>
                        <m:t> </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m:t>
                          </m:r>
                        </m:e>
                        <m:sup>
                          <m:r>
                            <a:rPr lang="en-US" sz="2200" b="0" i="1" smtClean="0">
                              <a:latin typeface="Cambria Math" panose="02040503050406030204" pitchFamily="18" charset="0"/>
                            </a:rPr>
                            <m:t>𝑖𝑖𝑑</m:t>
                          </m:r>
                        </m:sup>
                      </m:sSup>
                      <m:sSub>
                        <m:sSubPr>
                          <m:ctrlPr>
                            <a:rPr lang="en-US" sz="2200" i="1">
                              <a:latin typeface="Cambria Math" panose="02040503050406030204" pitchFamily="18" charset="0"/>
                            </a:rPr>
                          </m:ctrlPr>
                        </m:sSubPr>
                        <m:e>
                          <m:r>
                            <a:rPr lang="en-US" sz="2200" i="1">
                              <a:latin typeface="Cambria Math" panose="02040503050406030204" pitchFamily="18" charset="0"/>
                            </a:rPr>
                            <m:t>𝑓</m:t>
                          </m:r>
                        </m:e>
                        <m:sub>
                          <m:r>
                            <a:rPr lang="en-US" sz="2200" i="1">
                              <a:latin typeface="Cambria Math" panose="02040503050406030204" pitchFamily="18" charset="0"/>
                            </a:rPr>
                            <m:t>𝑋</m:t>
                          </m:r>
                        </m:sub>
                      </m:sSub>
                      <m:d>
                        <m:dPr>
                          <m:ctrlPr>
                            <a:rPr lang="en-US" sz="2200" i="1">
                              <a:latin typeface="Cambria Math" panose="02040503050406030204" pitchFamily="18" charset="0"/>
                            </a:rPr>
                          </m:ctrlPr>
                        </m:dPr>
                        <m:e>
                          <m:r>
                            <a:rPr lang="en-US" sz="2200" i="1">
                              <a:latin typeface="Cambria Math" panose="02040503050406030204" pitchFamily="18" charset="0"/>
                            </a:rPr>
                            <m:t>𝑥</m:t>
                          </m:r>
                        </m:e>
                      </m:d>
                    </m:oMath>
                  </m:oMathPara>
                </a14:m>
                <a:endParaRPr lang="en-US" sz="2200" dirty="0"/>
              </a:p>
              <a:p>
                <a:pPr>
                  <a:lnSpc>
                    <a:spcPts val="800"/>
                  </a:lnSpc>
                </a:pPr>
                <a:endParaRPr lang="en-US" sz="2200" dirty="0"/>
              </a:p>
              <a:p>
                <a:r>
                  <a:rPr lang="en-US" sz="2200" dirty="0"/>
                  <a:t>means </a:t>
                </a:r>
                <a14:m>
                  <m:oMath xmlns:m="http://schemas.openxmlformats.org/officeDocument/2006/math">
                    <m:sSub>
                      <m:sSubPr>
                        <m:ctrlPr>
                          <a:rPr lang="en-US" sz="2200" i="1">
                            <a:latin typeface="Cambria Math" panose="02040503050406030204" pitchFamily="18" charset="0"/>
                          </a:rPr>
                        </m:ctrlPr>
                      </m:sSubPr>
                      <m:e>
                        <m:r>
                          <a:rPr lang="en-US" sz="2200">
                            <a:latin typeface="Cambria Math" panose="02040503050406030204" pitchFamily="18" charset="0"/>
                          </a:rPr>
                          <m:t>𝑋</m:t>
                        </m:r>
                      </m:e>
                      <m:sub>
                        <m:r>
                          <a:rPr lang="en-US" sz="2200">
                            <a:latin typeface="Cambria Math" panose="02040503050406030204" pitchFamily="18" charset="0"/>
                          </a:rPr>
                          <m:t>1</m:t>
                        </m:r>
                      </m:sub>
                    </m:sSub>
                    <m:r>
                      <a:rPr lang="en-US" sz="2200">
                        <a:latin typeface="Cambria Math" panose="02040503050406030204" pitchFamily="18" charset="0"/>
                      </a:rPr>
                      <m:t>,…,</m:t>
                    </m:r>
                    <m:sSub>
                      <m:sSubPr>
                        <m:ctrlPr>
                          <a:rPr lang="en-US" sz="2200" i="1">
                            <a:latin typeface="Cambria Math" panose="02040503050406030204" pitchFamily="18" charset="0"/>
                          </a:rPr>
                        </m:ctrlPr>
                      </m:sSubPr>
                      <m:e>
                        <m:r>
                          <a:rPr lang="en-US" sz="2200">
                            <a:latin typeface="Cambria Math" panose="02040503050406030204" pitchFamily="18" charset="0"/>
                          </a:rPr>
                          <m:t>𝑋</m:t>
                        </m:r>
                      </m:e>
                      <m:sub>
                        <m:r>
                          <a:rPr lang="en-US" sz="2200">
                            <a:latin typeface="Cambria Math" panose="02040503050406030204" pitchFamily="18" charset="0"/>
                          </a:rPr>
                          <m:t>𝑛</m:t>
                        </m:r>
                      </m:sub>
                    </m:sSub>
                    <m:r>
                      <a:rPr lang="en-US" sz="2200" i="1">
                        <a:latin typeface="Cambria Math" panose="02040503050406030204" pitchFamily="18" charset="0"/>
                      </a:rPr>
                      <m:t> </m:t>
                    </m:r>
                  </m:oMath>
                </a14:m>
                <a:r>
                  <a:rPr lang="en-US" sz="2200" dirty="0"/>
                  <a:t>is a random sample from a population with distribution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𝑓</m:t>
                        </m:r>
                      </m:e>
                      <m:sub>
                        <m:r>
                          <a:rPr lang="en-US" sz="2200" i="1">
                            <a:latin typeface="Cambria Math" panose="02040503050406030204" pitchFamily="18" charset="0"/>
                          </a:rPr>
                          <m:t>𝑋</m:t>
                        </m:r>
                      </m:sub>
                    </m:sSub>
                    <m:d>
                      <m:dPr>
                        <m:ctrlPr>
                          <a:rPr lang="en-US" sz="2200" i="1">
                            <a:latin typeface="Cambria Math" panose="02040503050406030204" pitchFamily="18" charset="0"/>
                          </a:rPr>
                        </m:ctrlPr>
                      </m:dPr>
                      <m:e>
                        <m:r>
                          <a:rPr lang="en-US" sz="2200" i="1">
                            <a:latin typeface="Cambria Math" panose="02040503050406030204" pitchFamily="18" charset="0"/>
                          </a:rPr>
                          <m:t>𝑥</m:t>
                        </m:r>
                      </m:e>
                    </m:d>
                  </m:oMath>
                </a14:m>
                <a:endParaRPr lang="en-US" sz="2200" dirty="0"/>
              </a:p>
              <a:p>
                <a:pPr>
                  <a:lnSpc>
                    <a:spcPts val="1200"/>
                  </a:lnSpc>
                </a:pPr>
                <a:endParaRPr lang="en-US" sz="2200" dirty="0"/>
              </a:p>
              <a:p>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𝑓</m:t>
                        </m:r>
                      </m:e>
                      <m:sub>
                        <m:r>
                          <a:rPr lang="en-US" sz="2200" i="1">
                            <a:latin typeface="Cambria Math" panose="02040503050406030204" pitchFamily="18" charset="0"/>
                          </a:rPr>
                          <m:t>𝑋</m:t>
                        </m:r>
                      </m:sub>
                    </m:sSub>
                    <m:d>
                      <m:dPr>
                        <m:ctrlPr>
                          <a:rPr lang="en-US" sz="2200" i="1">
                            <a:latin typeface="Cambria Math" panose="02040503050406030204" pitchFamily="18" charset="0"/>
                          </a:rPr>
                        </m:ctrlPr>
                      </m:dPr>
                      <m:e>
                        <m:r>
                          <a:rPr lang="en-US" sz="2200" i="1">
                            <a:latin typeface="Cambria Math" panose="02040503050406030204" pitchFamily="18" charset="0"/>
                          </a:rPr>
                          <m:t>𝑥</m:t>
                        </m:r>
                      </m:e>
                    </m:d>
                  </m:oMath>
                </a14:m>
                <a:r>
                  <a:rPr lang="en-US" sz="2200" dirty="0"/>
                  <a:t> reflects characteristics of random phenomenon </a:t>
                </a:r>
                <a14:m>
                  <m:oMath xmlns:m="http://schemas.openxmlformats.org/officeDocument/2006/math">
                    <m:r>
                      <a:rPr lang="en-US" sz="2200" i="1" dirty="0" smtClean="0">
                        <a:latin typeface="Cambria Math" panose="02040503050406030204" pitchFamily="18" charset="0"/>
                      </a:rPr>
                      <m:t>𝑋</m:t>
                    </m:r>
                  </m:oMath>
                </a14:m>
                <a:r>
                  <a:rPr lang="en-US" sz="2200" dirty="0"/>
                  <a:t> in the population</a:t>
                </a:r>
              </a:p>
            </p:txBody>
          </p:sp>
        </mc:Choice>
        <mc:Fallback xmlns="">
          <p:sp>
            <p:nvSpPr>
              <p:cNvPr id="8" name="TextBox 7">
                <a:extLst>
                  <a:ext uri="{FF2B5EF4-FFF2-40B4-BE49-F238E27FC236}">
                    <a16:creationId xmlns:a16="http://schemas.microsoft.com/office/drawing/2014/main" id="{555C8D59-B967-4251-9264-FC2012E22F21}"/>
                  </a:ext>
                </a:extLst>
              </p:cNvPr>
              <p:cNvSpPr txBox="1">
                <a:spLocks noRot="1" noChangeAspect="1" noMove="1" noResize="1" noEditPoints="1" noAdjustHandles="1" noChangeArrowheads="1" noChangeShapeType="1" noTextEdit="1"/>
              </p:cNvSpPr>
              <p:nvPr/>
            </p:nvSpPr>
            <p:spPr>
              <a:xfrm>
                <a:off x="7528142" y="365125"/>
                <a:ext cx="4282912" cy="4808368"/>
              </a:xfrm>
              <a:prstGeom prst="rect">
                <a:avLst/>
              </a:prstGeom>
              <a:blipFill>
                <a:blip r:embed="rId5"/>
                <a:stretch>
                  <a:fillRect l="-5263" t="-887" r="-2276" b="-1521"/>
                </a:stretch>
              </a:blipFill>
              <a:ln w="28575">
                <a:noFill/>
              </a:ln>
            </p:spPr>
            <p:txBody>
              <a:bodyPr/>
              <a:lstStyle/>
              <a:p>
                <a:r>
                  <a:rPr lang="en-US">
                    <a:noFill/>
                  </a:rPr>
                  <a:t> </a:t>
                </a:r>
              </a:p>
            </p:txBody>
          </p:sp>
        </mc:Fallback>
      </mc:AlternateContent>
    </p:spTree>
    <p:extLst>
      <p:ext uri="{BB962C8B-B14F-4D97-AF65-F5344CB8AC3E}">
        <p14:creationId xmlns:p14="http://schemas.microsoft.com/office/powerpoint/2010/main" val="10777986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67C3D-AB9A-4255-B1BD-5B955DB42379}"/>
              </a:ext>
            </a:extLst>
          </p:cNvPr>
          <p:cNvSpPr>
            <a:spLocks noGrp="1"/>
          </p:cNvSpPr>
          <p:nvPr>
            <p:ph type="title"/>
          </p:nvPr>
        </p:nvSpPr>
        <p:spPr>
          <a:xfrm>
            <a:off x="838199" y="365125"/>
            <a:ext cx="6384235" cy="1325563"/>
          </a:xfrm>
        </p:spPr>
        <p:txBody>
          <a:bodyPr>
            <a:normAutofit/>
          </a:bodyPr>
          <a:lstStyle/>
          <a:p>
            <a:r>
              <a:rPr lang="en-US" sz="3600" dirty="0">
                <a:solidFill>
                  <a:srgbClr val="990033"/>
                </a:solidFill>
              </a:rPr>
              <a:t>Maximum Likelihood Estimation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EC12F5C-E768-4B51-9573-53C52DE0DA12}"/>
                  </a:ext>
                </a:extLst>
              </p:cNvPr>
              <p:cNvSpPr txBox="1"/>
              <p:nvPr/>
            </p:nvSpPr>
            <p:spPr>
              <a:xfrm>
                <a:off x="838199" y="1440642"/>
                <a:ext cx="7152860" cy="3301160"/>
              </a:xfrm>
              <a:prstGeom prst="rect">
                <a:avLst/>
              </a:prstGeom>
              <a:noFill/>
            </p:spPr>
            <p:txBody>
              <a:bodyPr wrap="square" rtlCol="0">
                <a:spAutoFit/>
              </a:bodyPr>
              <a:lstStyle/>
              <a:p>
                <a:pPr>
                  <a:spcBef>
                    <a:spcPct val="50000"/>
                  </a:spcBef>
                </a:pPr>
                <a:r>
                  <a:rPr lang="en-US" sz="2200" dirty="0"/>
                  <a:t>Parameters control characteristics of probability distributions. Given a </a:t>
                </a:r>
                <a:r>
                  <a:rPr lang="en-US" sz="2200" u="sng" dirty="0"/>
                  <a:t>random sample </a:t>
                </a:r>
                <a:r>
                  <a:rPr lang="en-US" sz="2200" dirty="0"/>
                  <a:t>from a phenomenon that behaves probabilistically with PDF </a:t>
                </a:r>
                <a14:m>
                  <m:oMath xmlns:m="http://schemas.openxmlformats.org/officeDocument/2006/math">
                    <m:r>
                      <a:rPr lang="en-US" sz="2200" b="0" i="1" smtClean="0">
                        <a:latin typeface="Cambria Math" panose="02040503050406030204" pitchFamily="18" charset="0"/>
                      </a:rPr>
                      <m:t>𝑓</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𝑥</m:t>
                        </m:r>
                      </m:e>
                    </m:d>
                  </m:oMath>
                </a14:m>
                <a:r>
                  <a:rPr lang="en-US" sz="2200" dirty="0"/>
                  <a:t>, the joint PDF </a:t>
                </a:r>
              </a:p>
              <a:p>
                <a:pPr>
                  <a:spcBef>
                    <a:spcPct val="50000"/>
                  </a:spcBef>
                </a:pPr>
                <a14:m>
                  <m:oMathPara xmlns:m="http://schemas.openxmlformats.org/officeDocument/2006/math">
                    <m:oMathParaPr>
                      <m:jc m:val="centerGroup"/>
                    </m:oMathParaPr>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𝑓</m:t>
                          </m:r>
                        </m:e>
                        <m:sub>
                          <m:sSub>
                            <m:sSubPr>
                              <m:ctrlPr>
                                <a:rPr lang="en-US" sz="2200" i="1">
                                  <a:latin typeface="Cambria Math" panose="02040503050406030204" pitchFamily="18" charset="0"/>
                                </a:rPr>
                              </m:ctrlPr>
                            </m:sSubPr>
                            <m:e>
                              <m:r>
                                <a:rPr lang="en-US" sz="2200" i="1">
                                  <a:latin typeface="Cambria Math" panose="02040503050406030204" pitchFamily="18" charset="0"/>
                                </a:rPr>
                                <m:t>𝑋</m:t>
                              </m:r>
                            </m:e>
                            <m:sub>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𝑋</m:t>
                              </m:r>
                            </m:e>
                            <m:sub>
                              <m:r>
                                <a:rPr lang="en-US" sz="2200" i="1">
                                  <a:latin typeface="Cambria Math" panose="02040503050406030204" pitchFamily="18" charset="0"/>
                                </a:rPr>
                                <m:t>𝑛</m:t>
                              </m:r>
                            </m:sub>
                          </m:sSub>
                        </m:sub>
                      </m:sSub>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𝑛</m:t>
                              </m:r>
                            </m:sub>
                          </m:sSub>
                        </m:e>
                      </m:d>
                      <m:r>
                        <a:rPr lang="en-US" sz="2200" i="1">
                          <a:latin typeface="Cambria Math" panose="02040503050406030204" pitchFamily="18" charset="0"/>
                        </a:rPr>
                        <m:t>=</m:t>
                      </m:r>
                      <m:nary>
                        <m:naryPr>
                          <m:chr m:val="∏"/>
                          <m:limLoc m:val="undOvr"/>
                          <m:ctrlPr>
                            <a:rPr lang="en-US" sz="2200" i="1">
                              <a:latin typeface="Cambria Math" panose="02040503050406030204" pitchFamily="18" charset="0"/>
                            </a:rPr>
                          </m:ctrlPr>
                        </m:naryPr>
                        <m:sub>
                          <m:r>
                            <a:rPr lang="en-US" sz="2200" i="1">
                              <a:latin typeface="Cambria Math" panose="02040503050406030204" pitchFamily="18" charset="0"/>
                            </a:rPr>
                            <m:t>𝑖</m:t>
                          </m:r>
                          <m:r>
                            <a:rPr lang="en-US" sz="2200" i="1">
                              <a:latin typeface="Cambria Math" panose="02040503050406030204" pitchFamily="18" charset="0"/>
                            </a:rPr>
                            <m:t>=1</m:t>
                          </m:r>
                        </m:sub>
                        <m:sup>
                          <m:r>
                            <a:rPr lang="en-US" sz="2200" i="1">
                              <a:latin typeface="Cambria Math" panose="02040503050406030204" pitchFamily="18" charset="0"/>
                            </a:rPr>
                            <m:t>𝑛</m:t>
                          </m:r>
                        </m:sup>
                        <m:e>
                          <m:sSub>
                            <m:sSubPr>
                              <m:ctrlPr>
                                <a:rPr lang="en-US" sz="2200" i="1">
                                  <a:latin typeface="Cambria Math" panose="02040503050406030204" pitchFamily="18" charset="0"/>
                                </a:rPr>
                              </m:ctrlPr>
                            </m:sSubPr>
                            <m:e>
                              <m:r>
                                <a:rPr lang="en-US" sz="2200" i="1">
                                  <a:latin typeface="Cambria Math" panose="02040503050406030204" pitchFamily="18" charset="0"/>
                                </a:rPr>
                                <m:t>𝑓</m:t>
                              </m:r>
                            </m:e>
                            <m:sub>
                              <m:sSub>
                                <m:sSubPr>
                                  <m:ctrlPr>
                                    <a:rPr lang="en-US" sz="2200" i="1">
                                      <a:latin typeface="Cambria Math" panose="02040503050406030204" pitchFamily="18" charset="0"/>
                                    </a:rPr>
                                  </m:ctrlPr>
                                </m:sSubPr>
                                <m:e>
                                  <m:r>
                                    <a:rPr lang="en-US" sz="2200" i="1">
                                      <a:latin typeface="Cambria Math" panose="02040503050406030204" pitchFamily="18" charset="0"/>
                                    </a:rPr>
                                    <m:t>𝑋</m:t>
                                  </m:r>
                                </m:e>
                                <m:sub>
                                  <m:r>
                                    <a:rPr lang="en-US" sz="2200" i="1">
                                      <a:latin typeface="Cambria Math" panose="02040503050406030204" pitchFamily="18" charset="0"/>
                                    </a:rPr>
                                    <m:t>𝑖</m:t>
                                  </m:r>
                                </m:sub>
                              </m:sSub>
                            </m:sub>
                          </m:sSub>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𝑖</m:t>
                                  </m:r>
                                </m:sub>
                              </m:sSub>
                            </m:e>
                          </m:d>
                        </m:e>
                      </m:nary>
                    </m:oMath>
                  </m:oMathPara>
                </a14:m>
                <a:endParaRPr lang="en-US" sz="2200" dirty="0"/>
              </a:p>
              <a:p>
                <a:pPr>
                  <a:spcBef>
                    <a:spcPct val="50000"/>
                  </a:spcBef>
                </a:pPr>
                <a:r>
                  <a:rPr lang="en-US" sz="2200" dirty="0"/>
                  <a:t>reflects the behavior of the whole sample. When considered as a function of parameters, this joint PDF is called the likelihood function.</a:t>
                </a:r>
              </a:p>
            </p:txBody>
          </p:sp>
        </mc:Choice>
        <mc:Fallback xmlns="">
          <p:sp>
            <p:nvSpPr>
              <p:cNvPr id="9" name="TextBox 8">
                <a:extLst>
                  <a:ext uri="{FF2B5EF4-FFF2-40B4-BE49-F238E27FC236}">
                    <a16:creationId xmlns:a16="http://schemas.microsoft.com/office/drawing/2014/main" id="{EEC12F5C-E768-4B51-9573-53C52DE0DA12}"/>
                  </a:ext>
                </a:extLst>
              </p:cNvPr>
              <p:cNvSpPr txBox="1">
                <a:spLocks noRot="1" noChangeAspect="1" noMove="1" noResize="1" noEditPoints="1" noAdjustHandles="1" noChangeArrowheads="1" noChangeShapeType="1" noTextEdit="1"/>
              </p:cNvSpPr>
              <p:nvPr/>
            </p:nvSpPr>
            <p:spPr>
              <a:xfrm>
                <a:off x="838199" y="1440642"/>
                <a:ext cx="7152860" cy="3301160"/>
              </a:xfrm>
              <a:prstGeom prst="rect">
                <a:avLst/>
              </a:prstGeom>
              <a:blipFill>
                <a:blip r:embed="rId3"/>
                <a:stretch>
                  <a:fillRect l="-1022" t="-1107" r="-170" b="-3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29656EC-36E4-4986-ACA3-6EAEB145355D}"/>
                  </a:ext>
                </a:extLst>
              </p:cNvPr>
              <p:cNvSpPr txBox="1"/>
              <p:nvPr/>
            </p:nvSpPr>
            <p:spPr>
              <a:xfrm>
                <a:off x="8140700" y="365125"/>
                <a:ext cx="3671954" cy="2277547"/>
              </a:xfrm>
              <a:prstGeom prst="rect">
                <a:avLst/>
              </a:prstGeom>
              <a:solidFill>
                <a:srgbClr val="CCFF99"/>
              </a:solidFill>
              <a:ln w="28575">
                <a:noFill/>
              </a:ln>
            </p:spPr>
            <p:txBody>
              <a:bodyPr wrap="square" rtlCol="0">
                <a:spAutoFit/>
              </a:bodyPr>
              <a:lstStyle/>
              <a:p>
                <a:r>
                  <a:rPr lang="en-US" sz="2200" b="0" dirty="0"/>
                  <a:t>• </a:t>
                </a:r>
                <a14:m>
                  <m:oMath xmlns:m="http://schemas.openxmlformats.org/officeDocument/2006/math">
                    <m:d>
                      <m:dPr>
                        <m:ctrlPr>
                          <a:rPr lang="en-US" sz="2200" b="0" i="1" smtClean="0">
                            <a:latin typeface="Cambria Math" panose="02040503050406030204" pitchFamily="18" charset="0"/>
                          </a:rPr>
                        </m:ctrlPr>
                      </m:dPr>
                      <m:e>
                        <m:r>
                          <a:rPr lang="en-US" sz="2200" b="0" i="1" smtClean="0">
                            <a:latin typeface="Cambria Math" panose="02040503050406030204" pitchFamily="18" charset="0"/>
                            <a:ea typeface="Cambria Math" panose="02040503050406030204" pitchFamily="18" charset="0"/>
                          </a:rPr>
                          <m:t>𝜇</m:t>
                        </m:r>
                        <m:r>
                          <a:rPr lang="en-US" sz="2200" b="0" i="1" smtClean="0">
                            <a:latin typeface="Cambria Math" panose="02040503050406030204" pitchFamily="18" charset="0"/>
                            <a:ea typeface="Cambria Math" panose="02040503050406030204" pitchFamily="18" charset="0"/>
                          </a:rPr>
                          <m:t>,</m:t>
                        </m:r>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𝜎</m:t>
                            </m:r>
                          </m:e>
                          <m:sup>
                            <m:r>
                              <a:rPr lang="en-US" sz="2200" b="0" i="1" smtClean="0">
                                <a:latin typeface="Cambria Math" panose="02040503050406030204" pitchFamily="18" charset="0"/>
                                <a:ea typeface="Cambria Math" panose="02040503050406030204" pitchFamily="18" charset="0"/>
                              </a:rPr>
                              <m:t>2</m:t>
                            </m:r>
                          </m:sup>
                        </m:sSup>
                      </m:e>
                    </m:d>
                  </m:oMath>
                </a14:m>
                <a:r>
                  <a:rPr lang="en-US" sz="2200" dirty="0"/>
                  <a:t> are parameters of a normal distribution that control its center and spread. </a:t>
                </a:r>
              </a:p>
              <a:p>
                <a:pPr>
                  <a:lnSpc>
                    <a:spcPts val="1200"/>
                  </a:lnSpc>
                </a:pPr>
                <a:endParaRPr lang="en-US" sz="2200" dirty="0"/>
              </a:p>
              <a:p>
                <a:r>
                  <a:rPr lang="en-US" sz="2200" dirty="0"/>
                  <a:t>• </a:t>
                </a:r>
                <a14:m>
                  <m:oMath xmlns:m="http://schemas.openxmlformats.org/officeDocument/2006/math">
                    <m:r>
                      <a:rPr lang="en-US" sz="2200" i="1" smtClean="0">
                        <a:latin typeface="Cambria Math" panose="02040503050406030204" pitchFamily="18" charset="0"/>
                        <a:ea typeface="Cambria Math" panose="02040503050406030204" pitchFamily="18" charset="0"/>
                      </a:rPr>
                      <m:t>𝜈</m:t>
                    </m:r>
                  </m:oMath>
                </a14:m>
                <a:r>
                  <a:rPr lang="en-US" sz="2200" dirty="0"/>
                  <a:t> is the parameter of a t-distribution that controls its spread. </a:t>
                </a:r>
              </a:p>
            </p:txBody>
          </p:sp>
        </mc:Choice>
        <mc:Fallback xmlns="">
          <p:sp>
            <p:nvSpPr>
              <p:cNvPr id="8" name="TextBox 7">
                <a:extLst>
                  <a:ext uri="{FF2B5EF4-FFF2-40B4-BE49-F238E27FC236}">
                    <a16:creationId xmlns:a16="http://schemas.microsoft.com/office/drawing/2014/main" id="{229656EC-36E4-4986-ACA3-6EAEB145355D}"/>
                  </a:ext>
                </a:extLst>
              </p:cNvPr>
              <p:cNvSpPr txBox="1">
                <a:spLocks noRot="1" noChangeAspect="1" noMove="1" noResize="1" noEditPoints="1" noAdjustHandles="1" noChangeArrowheads="1" noChangeShapeType="1" noTextEdit="1"/>
              </p:cNvSpPr>
              <p:nvPr/>
            </p:nvSpPr>
            <p:spPr>
              <a:xfrm>
                <a:off x="8140700" y="365125"/>
                <a:ext cx="3671954" cy="2277547"/>
              </a:xfrm>
              <a:prstGeom prst="rect">
                <a:avLst/>
              </a:prstGeom>
              <a:blipFill>
                <a:blip r:embed="rId4"/>
                <a:stretch>
                  <a:fillRect l="-2156" t="-1872" b="-4278"/>
                </a:stretch>
              </a:blipFill>
              <a:ln w="28575">
                <a:noFill/>
              </a:ln>
            </p:spPr>
            <p:txBody>
              <a:bodyPr/>
              <a:lstStyle/>
              <a:p>
                <a:r>
                  <a:rPr lang="en-US">
                    <a:noFill/>
                  </a:rPr>
                  <a:t> </a:t>
                </a:r>
              </a:p>
            </p:txBody>
          </p:sp>
        </mc:Fallback>
      </mc:AlternateContent>
      <p:sp>
        <p:nvSpPr>
          <p:cNvPr id="13" name="TextBox 12">
            <a:extLst>
              <a:ext uri="{FF2B5EF4-FFF2-40B4-BE49-F238E27FC236}">
                <a16:creationId xmlns:a16="http://schemas.microsoft.com/office/drawing/2014/main" id="{2E246B77-8876-4D8F-A6FF-BDE1E774EEAA}"/>
              </a:ext>
            </a:extLst>
          </p:cNvPr>
          <p:cNvSpPr txBox="1"/>
          <p:nvPr/>
        </p:nvSpPr>
        <p:spPr>
          <a:xfrm>
            <a:off x="838199" y="4741802"/>
            <a:ext cx="6997701" cy="1785104"/>
          </a:xfrm>
          <a:prstGeom prst="rect">
            <a:avLst/>
          </a:prstGeom>
          <a:solidFill>
            <a:srgbClr val="CCCCFF"/>
          </a:solidFill>
        </p:spPr>
        <p:txBody>
          <a:bodyPr wrap="square" rtlCol="0">
            <a:spAutoFit/>
          </a:bodyPr>
          <a:lstStyle/>
          <a:p>
            <a:pPr>
              <a:spcBef>
                <a:spcPct val="50000"/>
              </a:spcBef>
            </a:pPr>
            <a:r>
              <a:rPr lang="en-US" sz="2200" dirty="0"/>
              <a:t>Maximum likelihood estimation (MLE) is a method of estimating the parameters of a statistical model, given observations, by maximizing the likelihood function. This maximization is usually done by setting the first derivatives of the likelihood to zero. </a:t>
            </a:r>
          </a:p>
        </p:txBody>
      </p:sp>
      <p:sp>
        <p:nvSpPr>
          <p:cNvPr id="6" name="TextBox 5">
            <a:extLst>
              <a:ext uri="{FF2B5EF4-FFF2-40B4-BE49-F238E27FC236}">
                <a16:creationId xmlns:a16="http://schemas.microsoft.com/office/drawing/2014/main" id="{64D0FB84-E474-4470-B45B-7B76ED855280}"/>
              </a:ext>
            </a:extLst>
          </p:cNvPr>
          <p:cNvSpPr txBox="1"/>
          <p:nvPr/>
        </p:nvSpPr>
        <p:spPr>
          <a:xfrm>
            <a:off x="8140700" y="2990908"/>
            <a:ext cx="3671954" cy="3447098"/>
          </a:xfrm>
          <a:prstGeom prst="rect">
            <a:avLst/>
          </a:prstGeom>
          <a:solidFill>
            <a:srgbClr val="CCECFF"/>
          </a:solidFill>
          <a:ln w="28575">
            <a:noFill/>
          </a:ln>
        </p:spPr>
        <p:txBody>
          <a:bodyPr wrap="square" rtlCol="0">
            <a:spAutoFit/>
          </a:bodyPr>
          <a:lstStyle/>
          <a:p>
            <a:r>
              <a:rPr lang="en-US" sz="2200" dirty="0"/>
              <a:t>• The likelihood function is the joint PDF of sample when considered as a function of parameters. </a:t>
            </a:r>
          </a:p>
          <a:p>
            <a:pPr>
              <a:lnSpc>
                <a:spcPts val="1200"/>
              </a:lnSpc>
            </a:pPr>
            <a:endParaRPr lang="en-US" sz="2200" dirty="0"/>
          </a:p>
          <a:p>
            <a:r>
              <a:rPr lang="en-US" sz="2200" dirty="0"/>
              <a:t>• Maximizing the likelihood gives us ML point estimations. </a:t>
            </a:r>
          </a:p>
          <a:p>
            <a:pPr>
              <a:lnSpc>
                <a:spcPts val="1200"/>
              </a:lnSpc>
            </a:pPr>
            <a:endParaRPr lang="en-US" sz="2200" dirty="0"/>
          </a:p>
          <a:p>
            <a:r>
              <a:rPr lang="en-US" sz="2200" dirty="0"/>
              <a:t>• It is usually easier to maximize ln of the likelihood function. Results are the same</a:t>
            </a:r>
          </a:p>
        </p:txBody>
      </p:sp>
    </p:spTree>
    <p:extLst>
      <p:ext uri="{BB962C8B-B14F-4D97-AF65-F5344CB8AC3E}">
        <p14:creationId xmlns:p14="http://schemas.microsoft.com/office/powerpoint/2010/main" val="1629770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67C3D-AB9A-4255-B1BD-5B955DB42379}"/>
              </a:ext>
            </a:extLst>
          </p:cNvPr>
          <p:cNvSpPr>
            <a:spLocks noGrp="1"/>
          </p:cNvSpPr>
          <p:nvPr>
            <p:ph type="title"/>
          </p:nvPr>
        </p:nvSpPr>
        <p:spPr>
          <a:xfrm>
            <a:off x="838199" y="365125"/>
            <a:ext cx="6384235" cy="1325563"/>
          </a:xfrm>
        </p:spPr>
        <p:txBody>
          <a:bodyPr>
            <a:normAutofit/>
          </a:bodyPr>
          <a:lstStyle/>
          <a:p>
            <a:r>
              <a:rPr lang="en-US" sz="3600" dirty="0">
                <a:solidFill>
                  <a:srgbClr val="990033"/>
                </a:solidFill>
              </a:rPr>
              <a:t>Example</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EC12F5C-E768-4B51-9573-53C52DE0DA12}"/>
                  </a:ext>
                </a:extLst>
              </p:cNvPr>
              <p:cNvSpPr txBox="1"/>
              <p:nvPr/>
            </p:nvSpPr>
            <p:spPr>
              <a:xfrm>
                <a:off x="838201" y="1351742"/>
                <a:ext cx="5549900" cy="2533579"/>
              </a:xfrm>
              <a:prstGeom prst="rect">
                <a:avLst/>
              </a:prstGeom>
              <a:noFill/>
            </p:spPr>
            <p:txBody>
              <a:bodyPr wrap="square" rtlCol="0">
                <a:spAutoFit/>
              </a:bodyPr>
              <a:lstStyle/>
              <a:p>
                <a:pPr>
                  <a:spcBef>
                    <a:spcPct val="50000"/>
                  </a:spcBef>
                </a:pPr>
                <a:r>
                  <a:rPr lang="en-US" sz="2200" dirty="0"/>
                  <a:t>Suppose we have a random sample from normal distribution with parameters </a:t>
                </a:r>
                <a14:m>
                  <m:oMath xmlns:m="http://schemas.openxmlformats.org/officeDocument/2006/math">
                    <m:r>
                      <a:rPr lang="en-US" sz="2200" i="1" smtClean="0">
                        <a:latin typeface="Cambria Math" panose="02040503050406030204" pitchFamily="18" charset="0"/>
                        <a:ea typeface="Cambria Math" panose="02040503050406030204" pitchFamily="18" charset="0"/>
                      </a:rPr>
                      <m:t>𝜇</m:t>
                    </m:r>
                  </m:oMath>
                </a14:m>
                <a:r>
                  <a:rPr lang="en-US" sz="2200" dirty="0"/>
                  <a:t> and </a:t>
                </a:r>
                <a14:m>
                  <m:oMath xmlns:m="http://schemas.openxmlformats.org/officeDocument/2006/math">
                    <m:sSup>
                      <m:sSupPr>
                        <m:ctrlPr>
                          <a:rPr lang="en-US" sz="2200" i="1" smtClean="0">
                            <a:latin typeface="Cambria Math" panose="02040503050406030204" pitchFamily="18" charset="0"/>
                          </a:rPr>
                        </m:ctrlPr>
                      </m:sSupPr>
                      <m:e>
                        <m:r>
                          <a:rPr lang="en-US" sz="2200" i="1" smtClean="0">
                            <a:latin typeface="Cambria Math" panose="02040503050406030204" pitchFamily="18" charset="0"/>
                            <a:ea typeface="Cambria Math" panose="02040503050406030204" pitchFamily="18" charset="0"/>
                          </a:rPr>
                          <m:t>𝜎</m:t>
                        </m:r>
                      </m:e>
                      <m:sup>
                        <m:r>
                          <a:rPr lang="en-US" sz="2200" b="0" i="1" smtClean="0">
                            <a:latin typeface="Cambria Math" panose="02040503050406030204" pitchFamily="18" charset="0"/>
                          </a:rPr>
                          <m:t>2</m:t>
                        </m:r>
                      </m:sup>
                    </m:sSup>
                  </m:oMath>
                </a14:m>
                <a:r>
                  <a:rPr lang="en-US" sz="2200" dirty="0"/>
                  <a:t>. The normal PDF is given by </a:t>
                </a:r>
                <a:endParaRPr lang="en-US" sz="2200" i="1" dirty="0">
                  <a:latin typeface="Cambria Math" panose="02040503050406030204" pitchFamily="18" charset="0"/>
                </a:endParaRPr>
              </a:p>
              <a:p>
                <a:pPr algn="ctr">
                  <a:spcBef>
                    <a:spcPct val="50000"/>
                  </a:spcBef>
                </a:pPr>
                <a14:m>
                  <m:oMath xmlns:m="http://schemas.openxmlformats.org/officeDocument/2006/math">
                    <m:r>
                      <a:rPr lang="en-US" sz="2200" i="1">
                        <a:latin typeface="Cambria Math" panose="02040503050406030204" pitchFamily="18" charset="0"/>
                      </a:rPr>
                      <m:t>𝑓</m:t>
                    </m:r>
                    <m:d>
                      <m:dPr>
                        <m:ctrlPr>
                          <a:rPr lang="en-US" sz="2200" i="1">
                            <a:latin typeface="Cambria Math" panose="02040503050406030204" pitchFamily="18" charset="0"/>
                          </a:rPr>
                        </m:ctrlPr>
                      </m:dPr>
                      <m:e>
                        <m:r>
                          <a:rPr lang="en-US" sz="2200" i="1">
                            <a:latin typeface="Cambria Math" panose="02040503050406030204" pitchFamily="18" charset="0"/>
                          </a:rPr>
                          <m:t>𝑥</m:t>
                        </m:r>
                      </m:e>
                    </m:d>
                    <m:r>
                      <a:rPr lang="en-US" sz="2200" i="1">
                        <a:latin typeface="Cambria Math" panose="02040503050406030204" pitchFamily="18" charset="0"/>
                      </a:rPr>
                      <m:t>=</m:t>
                    </m:r>
                    <m:f>
                      <m:fPr>
                        <m:ctrlPr>
                          <a:rPr lang="en-US" sz="220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i="1" smtClean="0">
                            <a:latin typeface="Cambria Math" panose="02040503050406030204" pitchFamily="18" charset="0"/>
                            <a:ea typeface="Cambria Math" panose="02040503050406030204" pitchFamily="18" charset="0"/>
                          </a:rPr>
                          <m:t>𝜎</m:t>
                        </m:r>
                        <m:rad>
                          <m:radPr>
                            <m:degHide m:val="on"/>
                            <m:ctrlPr>
                              <a:rPr lang="en-US" sz="2200" i="1" smtClean="0">
                                <a:latin typeface="Cambria Math" panose="02040503050406030204" pitchFamily="18" charset="0"/>
                                <a:ea typeface="Cambria Math" panose="02040503050406030204" pitchFamily="18" charset="0"/>
                              </a:rPr>
                            </m:ctrlPr>
                          </m:radPr>
                          <m:deg/>
                          <m:e>
                            <m:r>
                              <a:rPr lang="en-US" sz="2200" b="0" i="1" smtClean="0">
                                <a:latin typeface="Cambria Math" panose="02040503050406030204" pitchFamily="18" charset="0"/>
                                <a:ea typeface="Cambria Math" panose="02040503050406030204" pitchFamily="18" charset="0"/>
                              </a:rPr>
                              <m:t>2</m:t>
                            </m:r>
                            <m:r>
                              <a:rPr lang="en-US" sz="2200" b="0" i="1" smtClean="0">
                                <a:latin typeface="Cambria Math" panose="02040503050406030204" pitchFamily="18" charset="0"/>
                                <a:ea typeface="Cambria Math" panose="02040503050406030204" pitchFamily="18" charset="0"/>
                              </a:rPr>
                              <m:t>𝜋</m:t>
                            </m:r>
                          </m:e>
                        </m:rad>
                      </m:den>
                    </m:f>
                    <m:func>
                      <m:funcPr>
                        <m:ctrlPr>
                          <a:rPr lang="en-US" sz="2200" i="1" smtClean="0">
                            <a:latin typeface="Cambria Math" panose="02040503050406030204" pitchFamily="18" charset="0"/>
                          </a:rPr>
                        </m:ctrlPr>
                      </m:funcPr>
                      <m:fName>
                        <m:r>
                          <m:rPr>
                            <m:sty m:val="p"/>
                          </m:rPr>
                          <a:rPr lang="en-US" sz="2200">
                            <a:latin typeface="Cambria Math" panose="02040503050406030204" pitchFamily="18" charset="0"/>
                          </a:rPr>
                          <m:t>exp</m:t>
                        </m:r>
                      </m:fName>
                      <m:e>
                        <m:d>
                          <m:dPr>
                            <m:ctrlPr>
                              <a:rPr lang="en-US" sz="2200" i="1">
                                <a:latin typeface="Cambria Math" panose="02040503050406030204" pitchFamily="18" charset="0"/>
                              </a:rPr>
                            </m:ctrlPr>
                          </m:dPr>
                          <m:e>
                            <m:f>
                              <m:fPr>
                                <m:ctrlPr>
                                  <a:rPr lang="en-US" sz="2200" i="1">
                                    <a:latin typeface="Cambria Math" panose="02040503050406030204" pitchFamily="18" charset="0"/>
                                  </a:rPr>
                                </m:ctrlPr>
                              </m:fPr>
                              <m:num>
                                <m:r>
                                  <a:rPr lang="en-US" sz="2200" i="1">
                                    <a:latin typeface="Cambria Math" panose="02040503050406030204" pitchFamily="18" charset="0"/>
                                  </a:rPr>
                                  <m:t>−</m:t>
                                </m:r>
                                <m:sSup>
                                  <m:sSupPr>
                                    <m:ctrlPr>
                                      <a:rPr lang="en-US" sz="2200" i="1" smtClean="0">
                                        <a:latin typeface="Cambria Math" panose="02040503050406030204" pitchFamily="18" charset="0"/>
                                      </a:rPr>
                                    </m:ctrlPr>
                                  </m:sSupPr>
                                  <m:e>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𝑥</m:t>
                                        </m:r>
                                        <m:r>
                                          <a:rPr lang="en-US" sz="2200" b="0" i="1" smtClean="0">
                                            <a:latin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𝜇</m:t>
                                        </m:r>
                                      </m:e>
                                    </m:d>
                                  </m:e>
                                  <m:sup>
                                    <m:r>
                                      <a:rPr lang="en-US" sz="2200" b="0" i="1" smtClean="0">
                                        <a:latin typeface="Cambria Math" panose="02040503050406030204" pitchFamily="18" charset="0"/>
                                      </a:rPr>
                                      <m:t>2</m:t>
                                    </m:r>
                                  </m:sup>
                                </m:sSup>
                              </m:num>
                              <m:den>
                                <m:r>
                                  <a:rPr lang="en-US" sz="2200" i="1">
                                    <a:latin typeface="Cambria Math" panose="02040503050406030204" pitchFamily="18" charset="0"/>
                                  </a:rPr>
                                  <m:t>2</m:t>
                                </m:r>
                                <m:sSup>
                                  <m:sSupPr>
                                    <m:ctrlPr>
                                      <a:rPr lang="en-US" sz="2200" i="1">
                                        <a:latin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𝜎</m:t>
                                    </m:r>
                                  </m:e>
                                  <m:sup>
                                    <m:r>
                                      <a:rPr lang="en-US" sz="2200" i="1">
                                        <a:latin typeface="Cambria Math" panose="02040503050406030204" pitchFamily="18" charset="0"/>
                                      </a:rPr>
                                      <m:t>2</m:t>
                                    </m:r>
                                  </m:sup>
                                </m:sSup>
                              </m:den>
                            </m:f>
                          </m:e>
                        </m:d>
                      </m:e>
                    </m:func>
                  </m:oMath>
                </a14:m>
                <a:r>
                  <a:rPr lang="en-US" sz="2200" dirty="0"/>
                  <a:t>  </a:t>
                </a:r>
              </a:p>
              <a:p>
                <a:pPr>
                  <a:spcBef>
                    <a:spcPct val="50000"/>
                  </a:spcBef>
                </a:pPr>
                <a:r>
                  <a:rPr lang="en-US" sz="2200" dirty="0"/>
                  <a:t>Find the MLE for </a:t>
                </a:r>
                <a14:m>
                  <m:oMath xmlns:m="http://schemas.openxmlformats.org/officeDocument/2006/math">
                    <m:r>
                      <a:rPr lang="en-US" sz="2200" i="1">
                        <a:latin typeface="Cambria Math" panose="02040503050406030204" pitchFamily="18" charset="0"/>
                        <a:ea typeface="Cambria Math" panose="02040503050406030204" pitchFamily="18" charset="0"/>
                      </a:rPr>
                      <m:t>𝜇</m:t>
                    </m:r>
                  </m:oMath>
                </a14:m>
                <a:r>
                  <a:rPr lang="en-US" sz="2200" dirty="0"/>
                  <a:t>.</a:t>
                </a:r>
              </a:p>
            </p:txBody>
          </p:sp>
        </mc:Choice>
        <mc:Fallback xmlns="">
          <p:sp>
            <p:nvSpPr>
              <p:cNvPr id="9" name="TextBox 8">
                <a:extLst>
                  <a:ext uri="{FF2B5EF4-FFF2-40B4-BE49-F238E27FC236}">
                    <a16:creationId xmlns:a16="http://schemas.microsoft.com/office/drawing/2014/main" id="{EEC12F5C-E768-4B51-9573-53C52DE0DA12}"/>
                  </a:ext>
                </a:extLst>
              </p:cNvPr>
              <p:cNvSpPr txBox="1">
                <a:spLocks noRot="1" noChangeAspect="1" noMove="1" noResize="1" noEditPoints="1" noAdjustHandles="1" noChangeArrowheads="1" noChangeShapeType="1" noTextEdit="1"/>
              </p:cNvSpPr>
              <p:nvPr/>
            </p:nvSpPr>
            <p:spPr>
              <a:xfrm>
                <a:off x="838201" y="1351742"/>
                <a:ext cx="5549900" cy="2533579"/>
              </a:xfrm>
              <a:prstGeom prst="rect">
                <a:avLst/>
              </a:prstGeom>
              <a:blipFill>
                <a:blip r:embed="rId3"/>
                <a:stretch>
                  <a:fillRect l="-1429" t="-1687" r="-769" b="-31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243D97B-90C8-45E8-BA63-4A251142189E}"/>
                  </a:ext>
                </a:extLst>
              </p:cNvPr>
              <p:cNvSpPr txBox="1"/>
              <p:nvPr/>
            </p:nvSpPr>
            <p:spPr>
              <a:xfrm>
                <a:off x="838199" y="3933672"/>
                <a:ext cx="5549901" cy="2628220"/>
              </a:xfrm>
              <a:prstGeom prst="rect">
                <a:avLst/>
              </a:prstGeom>
              <a:noFill/>
            </p:spPr>
            <p:txBody>
              <a:bodyPr wrap="square" rtlCol="0">
                <a:spAutoFit/>
              </a:bodyPr>
              <a:lstStyle/>
              <a:p>
                <a:r>
                  <a:rPr lang="en-US" sz="2200" b="1" dirty="0"/>
                  <a:t>1.</a:t>
                </a:r>
                <a:r>
                  <a:rPr lang="en-US" sz="2200" dirty="0"/>
                  <a:t> The joint PDF of the random sample is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hlinkClick r:id="" action="ppaction://noaction"/>
                        </a:rPr>
                        <m:t>𝐿</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d>
                      <m:r>
                        <a:rPr lang="en-US" i="1">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𝑓</m:t>
                              </m:r>
                            </m:e>
                            <m: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e>
                      </m:nary>
                      <m:r>
                        <a:rPr lang="en-US" i="1">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ea typeface="Cambria Math" panose="02040503050406030204" pitchFamily="18" charset="0"/>
                                    </a:rPr>
                                    <m:t>𝜎</m:t>
                                  </m:r>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𝜋</m:t>
                                      </m:r>
                                    </m:e>
                                  </m:rad>
                                </m:den>
                              </m:f>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e>
                                              </m:d>
                                            </m:e>
                                            <m:sup>
                                              <m:r>
                                                <a:rPr lang="en-US" i="1">
                                                  <a:latin typeface="Cambria Math" panose="02040503050406030204" pitchFamily="18" charset="0"/>
                                                </a:rPr>
                                                <m:t>2</m:t>
                                              </m:r>
                                            </m:sup>
                                          </m:sSup>
                                        </m:num>
                                        <m:den>
                                          <m:r>
                                            <a:rPr lang="en-US" i="1">
                                              <a:latin typeface="Cambria Math" panose="02040503050406030204" pitchFamily="18" charset="0"/>
                                            </a:rPr>
                                            <m:t>2</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den>
                                      </m:f>
                                    </m:e>
                                  </m:d>
                                </m:e>
                              </m:func>
                            </m:e>
                          </m:d>
                        </m:e>
                      </m:nary>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ea typeface="Cambria Math" panose="02040503050406030204" pitchFamily="18" charset="0"/>
                                    </a:rPr>
                                    <m:t>𝜎</m:t>
                                  </m:r>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𝜋</m:t>
                                      </m:r>
                                    </m:e>
                                  </m:rad>
                                </m:den>
                              </m:f>
                            </m:e>
                          </m:d>
                        </m:e>
                        <m:sup>
                          <m:r>
                            <a:rPr lang="en-US" i="1">
                              <a:latin typeface="Cambria Math" panose="02040503050406030204" pitchFamily="18" charset="0"/>
                            </a:rPr>
                            <m:t>𝑛</m:t>
                          </m:r>
                        </m:sup>
                      </m:sSup>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m:t>
                                  </m:r>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e>
                                          </m:d>
                                        </m:e>
                                        <m:sup>
                                          <m:r>
                                            <a:rPr lang="en-US" i="1">
                                              <a:latin typeface="Cambria Math" panose="02040503050406030204" pitchFamily="18" charset="0"/>
                                            </a:rPr>
                                            <m:t>2</m:t>
                                          </m:r>
                                        </m:sup>
                                      </m:sSup>
                                    </m:e>
                                  </m:nary>
                                </m:num>
                                <m:den>
                                  <m:r>
                                    <a:rPr lang="en-US" i="1">
                                      <a:latin typeface="Cambria Math" panose="02040503050406030204" pitchFamily="18" charset="0"/>
                                    </a:rPr>
                                    <m:t>2</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den>
                              </m:f>
                            </m:e>
                          </m:d>
                        </m:e>
                      </m:func>
                    </m:oMath>
                  </m:oMathPara>
                </a14:m>
                <a:endParaRPr lang="en-US" dirty="0"/>
              </a:p>
            </p:txBody>
          </p:sp>
        </mc:Choice>
        <mc:Fallback xmlns="">
          <p:sp>
            <p:nvSpPr>
              <p:cNvPr id="6" name="TextBox 5">
                <a:extLst>
                  <a:ext uri="{FF2B5EF4-FFF2-40B4-BE49-F238E27FC236}">
                    <a16:creationId xmlns:a16="http://schemas.microsoft.com/office/drawing/2014/main" id="{D243D97B-90C8-45E8-BA63-4A251142189E}"/>
                  </a:ext>
                </a:extLst>
              </p:cNvPr>
              <p:cNvSpPr txBox="1">
                <a:spLocks noRot="1" noChangeAspect="1" noMove="1" noResize="1" noEditPoints="1" noAdjustHandles="1" noChangeArrowheads="1" noChangeShapeType="1" noTextEdit="1"/>
              </p:cNvSpPr>
              <p:nvPr/>
            </p:nvSpPr>
            <p:spPr>
              <a:xfrm>
                <a:off x="838199" y="3933672"/>
                <a:ext cx="5549901" cy="2628220"/>
              </a:xfrm>
              <a:prstGeom prst="rect">
                <a:avLst/>
              </a:prstGeom>
              <a:blipFill>
                <a:blip r:embed="rId4"/>
                <a:stretch>
                  <a:fillRect l="-1317" t="-13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FDACAA-D785-4C12-87B2-3593BB956A89}"/>
                  </a:ext>
                </a:extLst>
              </p:cNvPr>
              <p:cNvSpPr txBox="1"/>
              <p:nvPr/>
            </p:nvSpPr>
            <p:spPr>
              <a:xfrm>
                <a:off x="6475821" y="482531"/>
                <a:ext cx="5549899" cy="1020664"/>
              </a:xfrm>
              <a:prstGeom prst="rect">
                <a:avLst/>
              </a:prstGeom>
              <a:noFill/>
            </p:spPr>
            <p:txBody>
              <a:bodyPr wrap="square" rtlCol="0">
                <a:spAutoFit/>
              </a:bodyPr>
              <a:lstStyle/>
              <a:p>
                <a:r>
                  <a:rPr lang="en-US" sz="2200" b="1" dirty="0"/>
                  <a:t>2.</a:t>
                </a:r>
                <a:r>
                  <a:rPr lang="en-US" sz="2200" dirty="0"/>
                  <a:t> The likelihood (or Loglikelihood) function is </a:t>
                </a:r>
              </a:p>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r>
                            <a:rPr lang="en-US" i="1">
                              <a:latin typeface="Cambria Math" panose="02040503050406030204" pitchFamily="18" charset="0"/>
                              <a:hlinkClick r:id="" action="ppaction://noaction"/>
                            </a:rPr>
                            <m:t>𝐿</m:t>
                          </m:r>
                          <m:d>
                            <m:dPr>
                              <m:ctrlPr>
                                <a:rPr lang="en-US" i="1">
                                  <a:latin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d>
                        </m:e>
                      </m:func>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𝑛</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ctrlPr>
                                <a:rPr lang="en-US" b="0" i="1" smtClean="0">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𝜎</m:t>
                              </m:r>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𝜋</m:t>
                                  </m:r>
                                </m:e>
                              </m:rad>
                            </m:e>
                          </m:d>
                        </m:e>
                      </m:fun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2</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den>
                      </m:f>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e>
                              </m:d>
                            </m:e>
                            <m:sup>
                              <m:r>
                                <a:rPr lang="en-US" b="0" i="1" smtClean="0">
                                  <a:latin typeface="Cambria Math" panose="02040503050406030204" pitchFamily="18" charset="0"/>
                                </a:rPr>
                                <m:t>2</m:t>
                              </m:r>
                            </m:sup>
                          </m:sSup>
                        </m:e>
                      </m:nary>
                    </m:oMath>
                  </m:oMathPara>
                </a14:m>
                <a:endParaRPr lang="en-US" dirty="0"/>
              </a:p>
            </p:txBody>
          </p:sp>
        </mc:Choice>
        <mc:Fallback xmlns="">
          <p:sp>
            <p:nvSpPr>
              <p:cNvPr id="7" name="TextBox 6">
                <a:extLst>
                  <a:ext uri="{FF2B5EF4-FFF2-40B4-BE49-F238E27FC236}">
                    <a16:creationId xmlns:a16="http://schemas.microsoft.com/office/drawing/2014/main" id="{07FDACAA-D785-4C12-87B2-3593BB956A89}"/>
                  </a:ext>
                </a:extLst>
              </p:cNvPr>
              <p:cNvSpPr txBox="1">
                <a:spLocks noRot="1" noChangeAspect="1" noMove="1" noResize="1" noEditPoints="1" noAdjustHandles="1" noChangeArrowheads="1" noChangeShapeType="1" noTextEdit="1"/>
              </p:cNvSpPr>
              <p:nvPr/>
            </p:nvSpPr>
            <p:spPr>
              <a:xfrm>
                <a:off x="6475821" y="482531"/>
                <a:ext cx="5549899" cy="1020664"/>
              </a:xfrm>
              <a:prstGeom prst="rect">
                <a:avLst/>
              </a:prstGeom>
              <a:blipFill>
                <a:blip r:embed="rId5"/>
                <a:stretch>
                  <a:fillRect l="-1427" t="-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3FBC05A-483A-4D5F-B055-C3E5E7DB0633}"/>
                  </a:ext>
                </a:extLst>
              </p:cNvPr>
              <p:cNvSpPr txBox="1"/>
              <p:nvPr/>
            </p:nvSpPr>
            <p:spPr>
              <a:xfrm>
                <a:off x="6475820" y="1622049"/>
                <a:ext cx="5549900" cy="4156844"/>
              </a:xfrm>
              <a:prstGeom prst="rect">
                <a:avLst/>
              </a:prstGeom>
              <a:noFill/>
            </p:spPr>
            <p:txBody>
              <a:bodyPr wrap="square" rtlCol="0">
                <a:spAutoFit/>
              </a:bodyPr>
              <a:lstStyle/>
              <a:p>
                <a:r>
                  <a:rPr lang="en-US" sz="2200" b="1" dirty="0"/>
                  <a:t>3.</a:t>
                </a:r>
                <a:r>
                  <a:rPr lang="en-US" sz="2200" dirty="0"/>
                  <a:t> Maximizing the likelihood (or Loglikelihood) function is achieved by taking derivative of the parameters and set it to zero. </a:t>
                </a:r>
              </a:p>
              <a:p>
                <a:pPr>
                  <a:lnSpc>
                    <a:spcPts val="1000"/>
                  </a:lnSpc>
                </a:pPr>
                <a:endParaRPr lang="en-US" sz="2200" dirty="0"/>
              </a:p>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m:t>
                          </m:r>
                          <m:r>
                            <a:rPr lang="en-US" i="1" smtClean="0">
                              <a:latin typeface="Cambria Math" panose="02040503050406030204" pitchFamily="18" charset="0"/>
                              <a:ea typeface="Cambria Math" panose="02040503050406030204" pitchFamily="18" charset="0"/>
                            </a:rPr>
                            <m:t>𝜇</m:t>
                          </m:r>
                        </m:den>
                      </m:f>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r>
                            <a:rPr lang="en-US" i="1">
                              <a:latin typeface="Cambria Math" panose="02040503050406030204" pitchFamily="18" charset="0"/>
                              <a:hlinkClick r:id="" action="ppaction://noaction"/>
                            </a:rPr>
                            <m:t>𝐿</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d>
                        </m:e>
                      </m:func>
                      <m:r>
                        <a:rPr lang="en-US" i="1">
                          <a:latin typeface="Cambria Math" panose="02040503050406030204" pitchFamily="18" charset="0"/>
                        </a:rPr>
                        <m:t>=0−</m:t>
                      </m:r>
                      <m:f>
                        <m:fPr>
                          <m:ctrlPr>
                            <a:rPr lang="en-US" i="1">
                              <a:latin typeface="Cambria Math" panose="02040503050406030204" pitchFamily="18" charset="0"/>
                            </a:rPr>
                          </m:ctrlPr>
                        </m:fPr>
                        <m:num>
                          <m:r>
                            <a:rPr lang="en-US" b="0" i="1" smtClean="0">
                              <a:latin typeface="Cambria Math" panose="02040503050406030204" pitchFamily="18" charset="0"/>
                            </a:rPr>
                            <m:t>−2</m:t>
                          </m:r>
                        </m:num>
                        <m:den>
                          <m:r>
                            <a:rPr lang="en-US" i="1">
                              <a:latin typeface="Cambria Math" panose="02040503050406030204" pitchFamily="18" charset="0"/>
                            </a:rPr>
                            <m:t>2</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den>
                      </m:f>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e>
                          </m:d>
                        </m:e>
                      </m:nary>
                      <m:r>
                        <a:rPr lang="en-US" i="1">
                          <a:latin typeface="Cambria Math" panose="02040503050406030204" pitchFamily="18" charset="0"/>
                        </a:rPr>
                        <m:t>=0</m:t>
                      </m:r>
                    </m:oMath>
                  </m:oMathPara>
                </a14:m>
                <a:endParaRPr lang="en-US" sz="2200" dirty="0"/>
              </a:p>
              <a:p>
                <a:pPr>
                  <a:lnSpc>
                    <a:spcPts val="1000"/>
                  </a:lnSpc>
                </a:pPr>
                <a:endParaRPr lang="en-US" sz="2200" dirty="0"/>
              </a:p>
              <a:p>
                <a:r>
                  <a:rPr lang="en-US" sz="2200" dirty="0"/>
                  <a:t>Here results in the following values for the parameter</a:t>
                </a:r>
              </a:p>
              <a:p>
                <a:endParaRPr lang="en-US" sz="2200" dirty="0"/>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𝜇</m:t>
                          </m:r>
                        </m:e>
                      </m:acc>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limLoc m:val="subSup"/>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nary>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𝑥</m:t>
                          </m:r>
                        </m:e>
                      </m:acc>
                    </m:oMath>
                  </m:oMathPara>
                </a14:m>
                <a:endParaRPr lang="en-US" dirty="0"/>
              </a:p>
              <a:p>
                <a:endParaRPr lang="en-US" dirty="0"/>
              </a:p>
              <a:p>
                <a:r>
                  <a:rPr lang="en-US" sz="2200" dirty="0"/>
                  <a:t>Which is the ML estimation for </a:t>
                </a:r>
                <a14:m>
                  <m:oMath xmlns:m="http://schemas.openxmlformats.org/officeDocument/2006/math">
                    <m:r>
                      <a:rPr lang="el-GR" sz="2200" i="1" smtClean="0">
                        <a:latin typeface="Cambria Math" panose="02040503050406030204" pitchFamily="18" charset="0"/>
                        <a:ea typeface="Cambria Math" panose="02040503050406030204" pitchFamily="18" charset="0"/>
                      </a:rPr>
                      <m:t>𝜇</m:t>
                    </m:r>
                  </m:oMath>
                </a14:m>
                <a:r>
                  <a:rPr lang="en-US" sz="2200" dirty="0"/>
                  <a:t>.</a:t>
                </a:r>
              </a:p>
            </p:txBody>
          </p:sp>
        </mc:Choice>
        <mc:Fallback xmlns="">
          <p:sp>
            <p:nvSpPr>
              <p:cNvPr id="10" name="TextBox 9">
                <a:extLst>
                  <a:ext uri="{FF2B5EF4-FFF2-40B4-BE49-F238E27FC236}">
                    <a16:creationId xmlns:a16="http://schemas.microsoft.com/office/drawing/2014/main" id="{03FBC05A-483A-4D5F-B055-C3E5E7DB0633}"/>
                  </a:ext>
                </a:extLst>
              </p:cNvPr>
              <p:cNvSpPr txBox="1">
                <a:spLocks noRot="1" noChangeAspect="1" noMove="1" noResize="1" noEditPoints="1" noAdjustHandles="1" noChangeArrowheads="1" noChangeShapeType="1" noTextEdit="1"/>
              </p:cNvSpPr>
              <p:nvPr/>
            </p:nvSpPr>
            <p:spPr>
              <a:xfrm>
                <a:off x="6475820" y="1622049"/>
                <a:ext cx="5549900" cy="4156844"/>
              </a:xfrm>
              <a:prstGeom prst="rect">
                <a:avLst/>
              </a:prstGeom>
              <a:blipFill>
                <a:blip r:embed="rId6"/>
                <a:stretch>
                  <a:fillRect l="-1427" t="-1026" r="-659" b="-1320"/>
                </a:stretch>
              </a:blipFill>
            </p:spPr>
            <p:txBody>
              <a:bodyPr/>
              <a:lstStyle/>
              <a:p>
                <a:r>
                  <a:rPr lang="en-US">
                    <a:noFill/>
                  </a:rPr>
                  <a:t> </a:t>
                </a:r>
              </a:p>
            </p:txBody>
          </p:sp>
        </mc:Fallback>
      </mc:AlternateContent>
    </p:spTree>
    <p:extLst>
      <p:ext uri="{BB962C8B-B14F-4D97-AF65-F5344CB8AC3E}">
        <p14:creationId xmlns:p14="http://schemas.microsoft.com/office/powerpoint/2010/main" val="41861168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DEE4F-EB8A-4BCF-B121-EF9A04ADA177}"/>
              </a:ext>
            </a:extLst>
          </p:cNvPr>
          <p:cNvSpPr>
            <a:spLocks noGrp="1"/>
          </p:cNvSpPr>
          <p:nvPr>
            <p:ph type="ctrTitle"/>
          </p:nvPr>
        </p:nvSpPr>
        <p:spPr>
          <a:xfrm>
            <a:off x="1524000" y="2235200"/>
            <a:ext cx="9144000" cy="2387600"/>
          </a:xfrm>
        </p:spPr>
        <p:txBody>
          <a:bodyPr/>
          <a:lstStyle/>
          <a:p>
            <a:r>
              <a:rPr lang="en-US" dirty="0">
                <a:solidFill>
                  <a:srgbClr val="990033"/>
                </a:solidFill>
              </a:rPr>
              <a:t>Inferential Statistics Summary</a:t>
            </a:r>
          </a:p>
        </p:txBody>
      </p:sp>
      <p:pic>
        <p:nvPicPr>
          <p:cNvPr id="6" name="Picture 5">
            <a:extLst>
              <a:ext uri="{FF2B5EF4-FFF2-40B4-BE49-F238E27FC236}">
                <a16:creationId xmlns:a16="http://schemas.microsoft.com/office/drawing/2014/main" id="{1FF5A00B-E7F2-4A4D-818B-4ECF2DEA50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550" y="344364"/>
            <a:ext cx="2956566" cy="1371848"/>
          </a:xfrm>
          <a:prstGeom prst="rect">
            <a:avLst/>
          </a:prstGeom>
        </p:spPr>
      </p:pic>
      <p:sp>
        <p:nvSpPr>
          <p:cNvPr id="7" name="TextBox 6">
            <a:extLst>
              <a:ext uri="{FF2B5EF4-FFF2-40B4-BE49-F238E27FC236}">
                <a16:creationId xmlns:a16="http://schemas.microsoft.com/office/drawing/2014/main" id="{608E7D75-799C-4004-88E2-C07F043F4AB6}"/>
              </a:ext>
            </a:extLst>
          </p:cNvPr>
          <p:cNvSpPr txBox="1"/>
          <p:nvPr/>
        </p:nvSpPr>
        <p:spPr>
          <a:xfrm>
            <a:off x="8839725" y="5735637"/>
            <a:ext cx="3071225" cy="923330"/>
          </a:xfrm>
          <a:prstGeom prst="rect">
            <a:avLst/>
          </a:prstGeom>
          <a:noFill/>
        </p:spPr>
        <p:txBody>
          <a:bodyPr wrap="none" rtlCol="0">
            <a:spAutoFit/>
          </a:bodyPr>
          <a:lstStyle/>
          <a:p>
            <a:pPr algn="ctr"/>
            <a:r>
              <a:rPr lang="en-US" dirty="0"/>
              <a:t>Dr. Abolfazl Saghafi</a:t>
            </a:r>
          </a:p>
          <a:p>
            <a:pPr algn="ctr"/>
            <a:r>
              <a:rPr lang="en-US" dirty="0"/>
              <a:t>Assistant Professor of Statistics</a:t>
            </a:r>
          </a:p>
          <a:p>
            <a:pPr algn="ctr"/>
            <a:r>
              <a:rPr lang="en-US" dirty="0"/>
              <a:t>Data Science Program Director</a:t>
            </a:r>
          </a:p>
        </p:txBody>
      </p:sp>
    </p:spTree>
    <p:extLst>
      <p:ext uri="{BB962C8B-B14F-4D97-AF65-F5344CB8AC3E}">
        <p14:creationId xmlns:p14="http://schemas.microsoft.com/office/powerpoint/2010/main" val="2978856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p:txBody>
          <a:bodyPr/>
          <a:lstStyle/>
          <a:p>
            <a:fld id="{1CC9FA7F-0CA6-42CA-A077-320536EF702B}" type="slidenum">
              <a:rPr lang="en-US" smtClean="0"/>
              <a:t>4</a:t>
            </a:fld>
            <a:endParaRPr lang="en-US"/>
          </a:p>
        </p:txBody>
      </p:sp>
      <p:sp>
        <p:nvSpPr>
          <p:cNvPr id="9" name="Title 8">
            <a:extLst>
              <a:ext uri="{FF2B5EF4-FFF2-40B4-BE49-F238E27FC236}">
                <a16:creationId xmlns:a16="http://schemas.microsoft.com/office/drawing/2014/main" id="{1DD165D4-3BFC-4D7B-B8BE-773E71F84BD1}"/>
              </a:ext>
            </a:extLst>
          </p:cNvPr>
          <p:cNvSpPr>
            <a:spLocks noGrp="1"/>
          </p:cNvSpPr>
          <p:nvPr>
            <p:ph type="title"/>
          </p:nvPr>
        </p:nvSpPr>
        <p:spPr/>
        <p:txBody>
          <a:bodyPr>
            <a:normAutofit/>
          </a:bodyPr>
          <a:lstStyle/>
          <a:p>
            <a:r>
              <a:rPr lang="en-US" sz="3600" dirty="0">
                <a:solidFill>
                  <a:srgbClr val="990033"/>
                </a:solidFill>
              </a:rPr>
              <a:t>Supervised Learning</a:t>
            </a:r>
          </a:p>
        </p:txBody>
      </p:sp>
      <p:pic>
        <p:nvPicPr>
          <p:cNvPr id="13" name="Picture 12">
            <a:extLst>
              <a:ext uri="{FF2B5EF4-FFF2-40B4-BE49-F238E27FC236}">
                <a16:creationId xmlns:a16="http://schemas.microsoft.com/office/drawing/2014/main" id="{DBE1FDE7-5535-438E-AAED-9C7361F9C8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9189" y="556198"/>
            <a:ext cx="3953868" cy="3333414"/>
          </a:xfrm>
          <a:prstGeom prst="rect">
            <a:avLst/>
          </a:prstGeom>
        </p:spPr>
      </p:pic>
      <p:pic>
        <p:nvPicPr>
          <p:cNvPr id="5" name="Picture 4">
            <a:extLst>
              <a:ext uri="{FF2B5EF4-FFF2-40B4-BE49-F238E27FC236}">
                <a16:creationId xmlns:a16="http://schemas.microsoft.com/office/drawing/2014/main" id="{71D8F2FA-A737-4202-B497-27AFD10847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1053" y="4147899"/>
            <a:ext cx="1921763" cy="2229670"/>
          </a:xfrm>
          <a:prstGeom prst="rect">
            <a:avLst/>
          </a:prstGeom>
        </p:spPr>
      </p:pic>
      <p:sp>
        <p:nvSpPr>
          <p:cNvPr id="6" name="Rectangle 5">
            <a:extLst>
              <a:ext uri="{FF2B5EF4-FFF2-40B4-BE49-F238E27FC236}">
                <a16:creationId xmlns:a16="http://schemas.microsoft.com/office/drawing/2014/main" id="{753B59D7-BA1C-4063-A544-7C660052B61C}"/>
              </a:ext>
            </a:extLst>
          </p:cNvPr>
          <p:cNvSpPr/>
          <p:nvPr/>
        </p:nvSpPr>
        <p:spPr>
          <a:xfrm>
            <a:off x="637176" y="3731722"/>
            <a:ext cx="2444227" cy="830997"/>
          </a:xfrm>
          <a:prstGeom prst="rect">
            <a:avLst/>
          </a:prstGeom>
        </p:spPr>
        <p:txBody>
          <a:bodyPr wrap="square">
            <a:spAutoFit/>
          </a:bodyPr>
          <a:lstStyle/>
          <a:p>
            <a:pPr algn="ctr"/>
            <a:r>
              <a:rPr lang="en-US" sz="2400" dirty="0"/>
              <a:t>m example (</a:t>
            </a:r>
            <a:r>
              <a:rPr lang="en-US" sz="2400" dirty="0">
                <a:solidFill>
                  <a:srgbClr val="0070C0"/>
                </a:solidFill>
              </a:rPr>
              <a:t>inputs</a:t>
            </a:r>
            <a:r>
              <a:rPr lang="en-US" sz="2400" dirty="0"/>
              <a:t>, </a:t>
            </a:r>
            <a:r>
              <a:rPr lang="en-US" sz="2400" dirty="0">
                <a:solidFill>
                  <a:srgbClr val="FF0000"/>
                </a:solidFill>
              </a:rPr>
              <a:t>outputs</a:t>
            </a:r>
            <a:r>
              <a:rPr lang="en-US" sz="2400" dirty="0"/>
              <a:t>) </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7CFAC5A3-31FF-4A6A-81C5-3ECBAB19F276}"/>
                  </a:ext>
                </a:extLst>
              </p:cNvPr>
              <p:cNvSpPr/>
              <p:nvPr/>
            </p:nvSpPr>
            <p:spPr>
              <a:xfrm>
                <a:off x="1031497" y="4687790"/>
                <a:ext cx="1774332" cy="4629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400" i="1">
                              <a:latin typeface="Cambria Math" panose="02040503050406030204" pitchFamily="18" charset="0"/>
                            </a:rPr>
                          </m:ctrlPr>
                        </m:sSubSupPr>
                        <m:e>
                          <m:d>
                            <m:dPr>
                              <m:begChr m:val="{"/>
                              <m:endChr m:val="}"/>
                              <m:ctrlPr>
                                <a:rPr lang="en-US" sz="2400" i="1">
                                  <a:latin typeface="Cambria Math" panose="02040503050406030204" pitchFamily="18" charset="0"/>
                                </a:rPr>
                              </m:ctrlPr>
                            </m:dPr>
                            <m:e>
                              <m:d>
                                <m:dPr>
                                  <m:ctrlPr>
                                    <a:rPr lang="en-US" sz="2400" i="1">
                                      <a:latin typeface="Cambria Math" panose="02040503050406030204" pitchFamily="18" charset="0"/>
                                    </a:rPr>
                                  </m:ctrlPr>
                                </m:dPr>
                                <m:e>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𝑥</m:t>
                                      </m:r>
                                    </m:e>
                                    <m:sub>
                                      <m:r>
                                        <a:rPr lang="en-US" sz="2400" i="1">
                                          <a:solidFill>
                                            <a:srgbClr val="0070C0"/>
                                          </a:solidFill>
                                          <a:latin typeface="Cambria Math" panose="02040503050406030204" pitchFamily="18" charset="0"/>
                                        </a:rPr>
                                        <m:t>𝑖</m:t>
                                      </m:r>
                                    </m:sub>
                                  </m:sSub>
                                  <m:r>
                                    <a:rPr lang="en-US" sz="2400" i="1">
                                      <a:latin typeface="Cambria Math" panose="02040503050406030204" pitchFamily="18" charset="0"/>
                                    </a:rPr>
                                    <m:t>,</m:t>
                                  </m:r>
                                  <m:sSub>
                                    <m:sSubPr>
                                      <m:ctrlPr>
                                        <a:rPr lang="en-US" sz="2400" i="1" smtClean="0">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𝑦</m:t>
                                      </m:r>
                                    </m:e>
                                    <m:sub>
                                      <m:r>
                                        <a:rPr lang="en-US" sz="2400" i="1">
                                          <a:solidFill>
                                            <a:srgbClr val="FF0000"/>
                                          </a:solidFill>
                                          <a:latin typeface="Cambria Math" panose="02040503050406030204" pitchFamily="18" charset="0"/>
                                        </a:rPr>
                                        <m:t>𝑖</m:t>
                                      </m:r>
                                    </m:sub>
                                  </m:sSub>
                                </m:e>
                              </m:d>
                            </m:e>
                          </m:d>
                        </m:e>
                        <m:sub>
                          <m: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sSubSup>
                    </m:oMath>
                  </m:oMathPara>
                </a14:m>
                <a:endParaRPr lang="en-US" sz="2400" dirty="0"/>
              </a:p>
            </p:txBody>
          </p:sp>
        </mc:Choice>
        <mc:Fallback xmlns="">
          <p:sp>
            <p:nvSpPr>
              <p:cNvPr id="7" name="Rectangle 6">
                <a:extLst>
                  <a:ext uri="{FF2B5EF4-FFF2-40B4-BE49-F238E27FC236}">
                    <a16:creationId xmlns:a16="http://schemas.microsoft.com/office/drawing/2014/main" id="{7CFAC5A3-31FF-4A6A-81C5-3ECBAB19F276}"/>
                  </a:ext>
                </a:extLst>
              </p:cNvPr>
              <p:cNvSpPr>
                <a:spLocks noRot="1" noChangeAspect="1" noMove="1" noResize="1" noEditPoints="1" noAdjustHandles="1" noChangeArrowheads="1" noChangeShapeType="1" noTextEdit="1"/>
              </p:cNvSpPr>
              <p:nvPr/>
            </p:nvSpPr>
            <p:spPr>
              <a:xfrm>
                <a:off x="1031497" y="4687790"/>
                <a:ext cx="1774332" cy="462947"/>
              </a:xfrm>
              <a:prstGeom prst="rect">
                <a:avLst/>
              </a:prstGeom>
              <a:blipFill>
                <a:blip r:embed="rId5"/>
                <a:stretch>
                  <a:fillRect b="-9211"/>
                </a:stretch>
              </a:blipFill>
            </p:spPr>
            <p:txBody>
              <a:bodyPr/>
              <a:lstStyle/>
              <a:p>
                <a:r>
                  <a:rPr lang="en-US">
                    <a:noFill/>
                  </a:rPr>
                  <a:t> </a:t>
                </a:r>
              </a:p>
            </p:txBody>
          </p:sp>
        </mc:Fallback>
      </mc:AlternateContent>
      <p:sp>
        <p:nvSpPr>
          <p:cNvPr id="15" name="Rectangle: Rounded Corners 14">
            <a:extLst>
              <a:ext uri="{FF2B5EF4-FFF2-40B4-BE49-F238E27FC236}">
                <a16:creationId xmlns:a16="http://schemas.microsoft.com/office/drawing/2014/main" id="{BE63DF41-8C84-4B97-A9B2-2A58BD7344DE}"/>
              </a:ext>
            </a:extLst>
          </p:cNvPr>
          <p:cNvSpPr/>
          <p:nvPr/>
        </p:nvSpPr>
        <p:spPr>
          <a:xfrm>
            <a:off x="681847" y="3683424"/>
            <a:ext cx="2444227" cy="1579310"/>
          </a:xfrm>
          <a:prstGeom prst="roundRect">
            <a:avLst/>
          </a:prstGeom>
          <a:no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5F629C3C-A9D9-43FD-AD0B-73C79D57742F}"/>
                  </a:ext>
                </a:extLst>
              </p:cNvPr>
              <p:cNvSpPr/>
              <p:nvPr/>
            </p:nvSpPr>
            <p:spPr>
              <a:xfrm>
                <a:off x="3126074" y="4052955"/>
                <a:ext cx="673581" cy="6309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500" i="1" dirty="0" smtClean="0">
                          <a:solidFill>
                            <a:srgbClr val="008000"/>
                          </a:solidFill>
                          <a:latin typeface="Cambria Math" panose="02040503050406030204" pitchFamily="18" charset="0"/>
                          <a:ea typeface="Cambria Math" panose="02040503050406030204" pitchFamily="18" charset="0"/>
                        </a:rPr>
                        <m:t>⇒</m:t>
                      </m:r>
                    </m:oMath>
                  </m:oMathPara>
                </a14:m>
                <a:endParaRPr lang="en-US" sz="3500" dirty="0">
                  <a:solidFill>
                    <a:srgbClr val="008000"/>
                  </a:solidFill>
                </a:endParaRPr>
              </a:p>
            </p:txBody>
          </p:sp>
        </mc:Choice>
        <mc:Fallback xmlns="">
          <p:sp>
            <p:nvSpPr>
              <p:cNvPr id="16" name="Rectangle 15">
                <a:extLst>
                  <a:ext uri="{FF2B5EF4-FFF2-40B4-BE49-F238E27FC236}">
                    <a16:creationId xmlns:a16="http://schemas.microsoft.com/office/drawing/2014/main" id="{5F629C3C-A9D9-43FD-AD0B-73C79D57742F}"/>
                  </a:ext>
                </a:extLst>
              </p:cNvPr>
              <p:cNvSpPr>
                <a:spLocks noRot="1" noChangeAspect="1" noMove="1" noResize="1" noEditPoints="1" noAdjustHandles="1" noChangeArrowheads="1" noChangeShapeType="1" noTextEdit="1"/>
              </p:cNvSpPr>
              <p:nvPr/>
            </p:nvSpPr>
            <p:spPr>
              <a:xfrm>
                <a:off x="3126074" y="4052955"/>
                <a:ext cx="673581" cy="630942"/>
              </a:xfrm>
              <a:prstGeom prst="rect">
                <a:avLst/>
              </a:prstGeom>
              <a:blipFill>
                <a:blip r:embed="rId6"/>
                <a:stretch>
                  <a:fillRect/>
                </a:stretch>
              </a:blipFill>
            </p:spPr>
            <p:txBody>
              <a:bodyPr/>
              <a:lstStyle/>
              <a:p>
                <a:r>
                  <a:rPr lang="en-US">
                    <a:noFill/>
                  </a:rPr>
                  <a:t> </a:t>
                </a:r>
              </a:p>
            </p:txBody>
          </p:sp>
        </mc:Fallback>
      </mc:AlternateContent>
      <p:sp>
        <p:nvSpPr>
          <p:cNvPr id="17" name="Thought Bubble: Cloud 16">
            <a:extLst>
              <a:ext uri="{FF2B5EF4-FFF2-40B4-BE49-F238E27FC236}">
                <a16:creationId xmlns:a16="http://schemas.microsoft.com/office/drawing/2014/main" id="{3617E450-1C3A-4CAA-B527-6DC24E1D102E}"/>
              </a:ext>
            </a:extLst>
          </p:cNvPr>
          <p:cNvSpPr/>
          <p:nvPr/>
        </p:nvSpPr>
        <p:spPr>
          <a:xfrm>
            <a:off x="4011209" y="1632967"/>
            <a:ext cx="2972845" cy="2244891"/>
          </a:xfrm>
          <a:prstGeom prst="cloudCallout">
            <a:avLst/>
          </a:prstGeom>
          <a:no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Learn a Pattern to map </a:t>
            </a:r>
            <a:r>
              <a:rPr lang="en-US" sz="2400" dirty="0">
                <a:solidFill>
                  <a:srgbClr val="0070C0"/>
                </a:solidFill>
              </a:rPr>
              <a:t>inputs</a:t>
            </a:r>
            <a:r>
              <a:rPr lang="en-US" sz="2400" dirty="0">
                <a:solidFill>
                  <a:schemeClr val="tx1"/>
                </a:solidFill>
              </a:rPr>
              <a:t> to </a:t>
            </a:r>
            <a:r>
              <a:rPr lang="en-US" sz="2400" dirty="0">
                <a:solidFill>
                  <a:srgbClr val="FF0000"/>
                </a:solidFill>
              </a:rPr>
              <a:t>outputs</a:t>
            </a:r>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8DA6CC2E-202C-4E47-B41F-973076BE6D34}"/>
                  </a:ext>
                </a:extLst>
              </p:cNvPr>
              <p:cNvSpPr/>
              <p:nvPr/>
            </p:nvSpPr>
            <p:spPr>
              <a:xfrm>
                <a:off x="5386425" y="4919263"/>
                <a:ext cx="673581" cy="6309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500" i="1" dirty="0" smtClean="0">
                          <a:solidFill>
                            <a:srgbClr val="008000"/>
                          </a:solidFill>
                          <a:latin typeface="Cambria Math" panose="02040503050406030204" pitchFamily="18" charset="0"/>
                          <a:ea typeface="Cambria Math" panose="02040503050406030204" pitchFamily="18" charset="0"/>
                        </a:rPr>
                        <m:t>⇒</m:t>
                      </m:r>
                    </m:oMath>
                  </m:oMathPara>
                </a14:m>
                <a:endParaRPr lang="en-US" sz="3500" dirty="0">
                  <a:solidFill>
                    <a:srgbClr val="008000"/>
                  </a:solidFill>
                </a:endParaRPr>
              </a:p>
            </p:txBody>
          </p:sp>
        </mc:Choice>
        <mc:Fallback xmlns="">
          <p:sp>
            <p:nvSpPr>
              <p:cNvPr id="18" name="Rectangle 17">
                <a:extLst>
                  <a:ext uri="{FF2B5EF4-FFF2-40B4-BE49-F238E27FC236}">
                    <a16:creationId xmlns:a16="http://schemas.microsoft.com/office/drawing/2014/main" id="{8DA6CC2E-202C-4E47-B41F-973076BE6D34}"/>
                  </a:ext>
                </a:extLst>
              </p:cNvPr>
              <p:cNvSpPr>
                <a:spLocks noRot="1" noChangeAspect="1" noMove="1" noResize="1" noEditPoints="1" noAdjustHandles="1" noChangeArrowheads="1" noChangeShapeType="1" noTextEdit="1"/>
              </p:cNvSpPr>
              <p:nvPr/>
            </p:nvSpPr>
            <p:spPr>
              <a:xfrm>
                <a:off x="5386425" y="4919263"/>
                <a:ext cx="673581" cy="630942"/>
              </a:xfrm>
              <a:prstGeom prst="rect">
                <a:avLst/>
              </a:prstGeom>
              <a:blipFill>
                <a:blip r:embed="rId7"/>
                <a:stretch>
                  <a:fillRect/>
                </a:stretch>
              </a:blipFill>
            </p:spPr>
            <p:txBody>
              <a:bodyPr/>
              <a:lstStyle/>
              <a:p>
                <a:r>
                  <a:rPr lang="en-US">
                    <a:noFill/>
                  </a:rPr>
                  <a:t> </a:t>
                </a:r>
              </a:p>
            </p:txBody>
          </p:sp>
        </mc:Fallback>
      </mc:AlternateContent>
      <p:sp>
        <p:nvSpPr>
          <p:cNvPr id="19" name="Rectangle 18">
            <a:extLst>
              <a:ext uri="{FF2B5EF4-FFF2-40B4-BE49-F238E27FC236}">
                <a16:creationId xmlns:a16="http://schemas.microsoft.com/office/drawing/2014/main" id="{22406067-44BF-4432-84FB-0C4098E2B682}"/>
              </a:ext>
            </a:extLst>
          </p:cNvPr>
          <p:cNvSpPr/>
          <p:nvPr/>
        </p:nvSpPr>
        <p:spPr>
          <a:xfrm>
            <a:off x="6243882" y="4686718"/>
            <a:ext cx="2444227" cy="1200329"/>
          </a:xfrm>
          <a:prstGeom prst="rect">
            <a:avLst/>
          </a:prstGeom>
        </p:spPr>
        <p:txBody>
          <a:bodyPr wrap="square">
            <a:spAutoFit/>
          </a:bodyPr>
          <a:lstStyle/>
          <a:p>
            <a:pPr algn="ctr"/>
            <a:r>
              <a:rPr lang="en-US" sz="2400" dirty="0"/>
              <a:t>Predict </a:t>
            </a:r>
            <a:r>
              <a:rPr lang="en-US" sz="2400" dirty="0">
                <a:solidFill>
                  <a:srgbClr val="FF0000"/>
                </a:solidFill>
              </a:rPr>
              <a:t>outputs</a:t>
            </a:r>
            <a:r>
              <a:rPr lang="en-US" sz="2400" dirty="0"/>
              <a:t> for any given </a:t>
            </a:r>
            <a:r>
              <a:rPr lang="en-US" sz="2400" dirty="0">
                <a:solidFill>
                  <a:srgbClr val="0070C0"/>
                </a:solidFill>
              </a:rPr>
              <a:t>inputs</a:t>
            </a:r>
          </a:p>
        </p:txBody>
      </p:sp>
      <p:sp>
        <p:nvSpPr>
          <p:cNvPr id="20" name="Rectangle: Rounded Corners 19">
            <a:extLst>
              <a:ext uri="{FF2B5EF4-FFF2-40B4-BE49-F238E27FC236}">
                <a16:creationId xmlns:a16="http://schemas.microsoft.com/office/drawing/2014/main" id="{1C57F285-0866-43F3-83C8-FF3AA9AEEF19}"/>
              </a:ext>
            </a:extLst>
          </p:cNvPr>
          <p:cNvSpPr/>
          <p:nvPr/>
        </p:nvSpPr>
        <p:spPr>
          <a:xfrm>
            <a:off x="6288553" y="4638420"/>
            <a:ext cx="2444227" cy="1248627"/>
          </a:xfrm>
          <a:prstGeom prst="roundRect">
            <a:avLst/>
          </a:prstGeom>
          <a:no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0E804A7-3C69-4E54-AFBC-86ADBE0E2A5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79175" y="4244633"/>
            <a:ext cx="1829902" cy="2084497"/>
          </a:xfrm>
          <a:prstGeom prst="rect">
            <a:avLst/>
          </a:prstGeom>
        </p:spPr>
      </p:pic>
    </p:spTree>
    <p:extLst>
      <p:ext uri="{BB962C8B-B14F-4D97-AF65-F5344CB8AC3E}">
        <p14:creationId xmlns:p14="http://schemas.microsoft.com/office/powerpoint/2010/main" val="1701791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9" grpId="0"/>
      <p:bldP spid="2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04D45-7A93-4B1B-8EE1-12FA72D7E340}"/>
              </a:ext>
            </a:extLst>
          </p:cNvPr>
          <p:cNvSpPr>
            <a:spLocks noGrp="1"/>
          </p:cNvSpPr>
          <p:nvPr>
            <p:ph type="title"/>
          </p:nvPr>
        </p:nvSpPr>
        <p:spPr/>
        <p:txBody>
          <a:bodyPr/>
          <a:lstStyle/>
          <a:p>
            <a:r>
              <a:rPr lang="en-US" dirty="0">
                <a:solidFill>
                  <a:srgbClr val="990033"/>
                </a:solidFill>
              </a:rPr>
              <a:t>Summary</a:t>
            </a:r>
          </a:p>
        </p:txBody>
      </p:sp>
      <p:sp>
        <p:nvSpPr>
          <p:cNvPr id="4" name="Subtitle 2">
            <a:extLst>
              <a:ext uri="{FF2B5EF4-FFF2-40B4-BE49-F238E27FC236}">
                <a16:creationId xmlns:a16="http://schemas.microsoft.com/office/drawing/2014/main" id="{23520EF5-88EA-4BBE-9813-92118385787C}"/>
              </a:ext>
            </a:extLst>
          </p:cNvPr>
          <p:cNvSpPr txBox="1">
            <a:spLocks/>
          </p:cNvSpPr>
          <p:nvPr/>
        </p:nvSpPr>
        <p:spPr>
          <a:xfrm>
            <a:off x="823354" y="1642609"/>
            <a:ext cx="9144000" cy="410504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3600" dirty="0"/>
              <a:t>● Estimation</a:t>
            </a:r>
          </a:p>
          <a:p>
            <a:pPr marL="0" indent="0">
              <a:lnSpc>
                <a:spcPct val="120000"/>
              </a:lnSpc>
              <a:buNone/>
            </a:pPr>
            <a:r>
              <a:rPr lang="en-US" sz="3600" dirty="0"/>
              <a:t>	● Point Estimations</a:t>
            </a:r>
          </a:p>
          <a:p>
            <a:pPr marL="0" indent="0">
              <a:lnSpc>
                <a:spcPct val="150000"/>
              </a:lnSpc>
              <a:buNone/>
            </a:pPr>
            <a:r>
              <a:rPr lang="en-US" sz="3600" dirty="0"/>
              <a:t>	● Interval Estimation</a:t>
            </a:r>
          </a:p>
          <a:p>
            <a:pPr marL="0" indent="0">
              <a:lnSpc>
                <a:spcPct val="150000"/>
              </a:lnSpc>
              <a:buNone/>
            </a:pPr>
            <a:r>
              <a:rPr lang="en-US" sz="3600" dirty="0"/>
              <a:t>● Testing Hypothesis</a:t>
            </a:r>
          </a:p>
          <a:p>
            <a:pPr marL="0" indent="0">
              <a:lnSpc>
                <a:spcPct val="150000"/>
              </a:lnSpc>
              <a:buNone/>
            </a:pPr>
            <a:r>
              <a:rPr lang="en-US" sz="3600" dirty="0"/>
              <a:t>	● Null and Alternate Hypothesis	</a:t>
            </a:r>
          </a:p>
          <a:p>
            <a:pPr marL="0" indent="0">
              <a:lnSpc>
                <a:spcPct val="150000"/>
              </a:lnSpc>
              <a:buNone/>
            </a:pPr>
            <a:r>
              <a:rPr lang="en-US" sz="3600" dirty="0"/>
              <a:t>	● P-value</a:t>
            </a:r>
          </a:p>
        </p:txBody>
      </p:sp>
      <p:pic>
        <p:nvPicPr>
          <p:cNvPr id="7" name="Picture 6">
            <a:extLst>
              <a:ext uri="{FF2B5EF4-FFF2-40B4-BE49-F238E27FC236}">
                <a16:creationId xmlns:a16="http://schemas.microsoft.com/office/drawing/2014/main" id="{A0F9284E-0030-480F-A00A-78F00C8F27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4504" y="1211614"/>
            <a:ext cx="5041900" cy="2133600"/>
          </a:xfrm>
          <a:prstGeom prst="rect">
            <a:avLst/>
          </a:prstGeom>
        </p:spPr>
      </p:pic>
      <p:sp>
        <p:nvSpPr>
          <p:cNvPr id="9" name="TextBox 8">
            <a:extLst>
              <a:ext uri="{FF2B5EF4-FFF2-40B4-BE49-F238E27FC236}">
                <a16:creationId xmlns:a16="http://schemas.microsoft.com/office/drawing/2014/main" id="{A978B1AE-9D96-46DE-AA98-D3873BA227EB}"/>
              </a:ext>
            </a:extLst>
          </p:cNvPr>
          <p:cNvSpPr txBox="1"/>
          <p:nvPr/>
        </p:nvSpPr>
        <p:spPr>
          <a:xfrm>
            <a:off x="7835070" y="4144722"/>
            <a:ext cx="1090940" cy="338554"/>
          </a:xfrm>
          <a:prstGeom prst="rect">
            <a:avLst/>
          </a:prstGeom>
          <a:noFill/>
        </p:spPr>
        <p:txBody>
          <a:bodyPr wrap="none" rtlCol="0">
            <a:spAutoFit/>
          </a:bodyPr>
          <a:lstStyle/>
          <a:p>
            <a:r>
              <a:rPr lang="en-US" sz="1600" b="1" dirty="0"/>
              <a:t>Estimation</a:t>
            </a:r>
          </a:p>
        </p:txBody>
      </p:sp>
      <p:sp>
        <p:nvSpPr>
          <p:cNvPr id="10" name="TextBox 9">
            <a:extLst>
              <a:ext uri="{FF2B5EF4-FFF2-40B4-BE49-F238E27FC236}">
                <a16:creationId xmlns:a16="http://schemas.microsoft.com/office/drawing/2014/main" id="{04E5EAE6-FEED-453B-B428-F2BAE2EF2DEA}"/>
              </a:ext>
            </a:extLst>
          </p:cNvPr>
          <p:cNvSpPr txBox="1"/>
          <p:nvPr/>
        </p:nvSpPr>
        <p:spPr>
          <a:xfrm>
            <a:off x="9127059" y="3842935"/>
            <a:ext cx="1770806" cy="338554"/>
          </a:xfrm>
          <a:prstGeom prst="rect">
            <a:avLst/>
          </a:prstGeom>
          <a:noFill/>
        </p:spPr>
        <p:txBody>
          <a:bodyPr wrap="none" rtlCol="0">
            <a:spAutoFit/>
          </a:bodyPr>
          <a:lstStyle/>
          <a:p>
            <a:r>
              <a:rPr lang="en-US" sz="1600" b="1" dirty="0"/>
              <a:t>Testing Hypothesis</a:t>
            </a:r>
          </a:p>
        </p:txBody>
      </p:sp>
      <p:cxnSp>
        <p:nvCxnSpPr>
          <p:cNvPr id="11" name="Straight Arrow Connector 10">
            <a:extLst>
              <a:ext uri="{FF2B5EF4-FFF2-40B4-BE49-F238E27FC236}">
                <a16:creationId xmlns:a16="http://schemas.microsoft.com/office/drawing/2014/main" id="{34DA2533-0D6D-4CDB-AE24-2AEDBDE0A24A}"/>
              </a:ext>
            </a:extLst>
          </p:cNvPr>
          <p:cNvCxnSpPr>
            <a:cxnSpLocks/>
            <a:endCxn id="9" idx="0"/>
          </p:cNvCxnSpPr>
          <p:nvPr/>
        </p:nvCxnSpPr>
        <p:spPr>
          <a:xfrm flipH="1">
            <a:off x="8380540" y="3429000"/>
            <a:ext cx="303289" cy="715722"/>
          </a:xfrm>
          <a:prstGeom prst="straightConnector1">
            <a:avLst/>
          </a:prstGeom>
          <a:ln w="28575">
            <a:solidFill>
              <a:schemeClr val="bg2">
                <a:lumMod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D9D5A4-FEDA-43D7-B4EC-B8604468852C}"/>
              </a:ext>
            </a:extLst>
          </p:cNvPr>
          <p:cNvCxnSpPr>
            <a:cxnSpLocks/>
            <a:endCxn id="10" idx="1"/>
          </p:cNvCxnSpPr>
          <p:nvPr/>
        </p:nvCxnSpPr>
        <p:spPr>
          <a:xfrm>
            <a:off x="8683829" y="3429000"/>
            <a:ext cx="443230" cy="583212"/>
          </a:xfrm>
          <a:prstGeom prst="straightConnector1">
            <a:avLst/>
          </a:prstGeom>
          <a:ln w="28575">
            <a:solidFill>
              <a:schemeClr val="bg2">
                <a:lumMod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E3ABC87-DDA5-4F33-9FD4-2CC799414992}"/>
              </a:ext>
            </a:extLst>
          </p:cNvPr>
          <p:cNvCxnSpPr>
            <a:cxnSpLocks/>
            <a:stCxn id="9" idx="2"/>
            <a:endCxn id="14" idx="1"/>
          </p:cNvCxnSpPr>
          <p:nvPr/>
        </p:nvCxnSpPr>
        <p:spPr>
          <a:xfrm>
            <a:off x="8380540" y="4483276"/>
            <a:ext cx="469456" cy="680106"/>
          </a:xfrm>
          <a:prstGeom prst="straightConnector1">
            <a:avLst/>
          </a:prstGeom>
          <a:ln w="28575">
            <a:solidFill>
              <a:schemeClr val="bg2">
                <a:lumMod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6F0E110-1582-4230-B90C-173951CFC73D}"/>
              </a:ext>
            </a:extLst>
          </p:cNvPr>
          <p:cNvSpPr txBox="1"/>
          <p:nvPr/>
        </p:nvSpPr>
        <p:spPr>
          <a:xfrm>
            <a:off x="8849996" y="4994105"/>
            <a:ext cx="1582613" cy="338554"/>
          </a:xfrm>
          <a:prstGeom prst="rect">
            <a:avLst/>
          </a:prstGeom>
          <a:noFill/>
        </p:spPr>
        <p:txBody>
          <a:bodyPr wrap="none" rtlCol="0">
            <a:spAutoFit/>
          </a:bodyPr>
          <a:lstStyle/>
          <a:p>
            <a:r>
              <a:rPr lang="en-US" sz="1600" b="1" dirty="0"/>
              <a:t>Point Estimation</a:t>
            </a:r>
          </a:p>
        </p:txBody>
      </p:sp>
      <p:cxnSp>
        <p:nvCxnSpPr>
          <p:cNvPr id="15" name="Straight Arrow Connector 14">
            <a:extLst>
              <a:ext uri="{FF2B5EF4-FFF2-40B4-BE49-F238E27FC236}">
                <a16:creationId xmlns:a16="http://schemas.microsoft.com/office/drawing/2014/main" id="{B6B4D46F-E7B9-4244-A1DE-2A3F288AE4C7}"/>
              </a:ext>
            </a:extLst>
          </p:cNvPr>
          <p:cNvCxnSpPr>
            <a:cxnSpLocks/>
            <a:stCxn id="9" idx="2"/>
            <a:endCxn id="16" idx="1"/>
          </p:cNvCxnSpPr>
          <p:nvPr/>
        </p:nvCxnSpPr>
        <p:spPr>
          <a:xfrm>
            <a:off x="8380540" y="4483276"/>
            <a:ext cx="0" cy="1161359"/>
          </a:xfrm>
          <a:prstGeom prst="straightConnector1">
            <a:avLst/>
          </a:prstGeom>
          <a:ln w="28575">
            <a:solidFill>
              <a:schemeClr val="bg2">
                <a:lumMod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38E308F-0AF9-45F4-91E9-46A97EB96069}"/>
              </a:ext>
            </a:extLst>
          </p:cNvPr>
          <p:cNvSpPr txBox="1"/>
          <p:nvPr/>
        </p:nvSpPr>
        <p:spPr>
          <a:xfrm>
            <a:off x="8380540" y="5475358"/>
            <a:ext cx="1792222" cy="338554"/>
          </a:xfrm>
          <a:prstGeom prst="rect">
            <a:avLst/>
          </a:prstGeom>
          <a:noFill/>
        </p:spPr>
        <p:txBody>
          <a:bodyPr wrap="none" rtlCol="0">
            <a:spAutoFit/>
          </a:bodyPr>
          <a:lstStyle/>
          <a:p>
            <a:r>
              <a:rPr lang="en-US" sz="1600" b="1" dirty="0"/>
              <a:t>Interval Estimation</a:t>
            </a:r>
          </a:p>
        </p:txBody>
      </p:sp>
      <p:sp>
        <p:nvSpPr>
          <p:cNvPr id="52" name="TextBox 51">
            <a:extLst>
              <a:ext uri="{FF2B5EF4-FFF2-40B4-BE49-F238E27FC236}">
                <a16:creationId xmlns:a16="http://schemas.microsoft.com/office/drawing/2014/main" id="{20CE6379-6B8A-4DAB-845E-51C4728A1B9B}"/>
              </a:ext>
            </a:extLst>
          </p:cNvPr>
          <p:cNvSpPr txBox="1"/>
          <p:nvPr/>
        </p:nvSpPr>
        <p:spPr>
          <a:xfrm>
            <a:off x="6789304" y="826840"/>
            <a:ext cx="749949" cy="338554"/>
          </a:xfrm>
          <a:prstGeom prst="rect">
            <a:avLst/>
          </a:prstGeom>
          <a:noFill/>
        </p:spPr>
        <p:txBody>
          <a:bodyPr wrap="none" rtlCol="0">
            <a:spAutoFit/>
          </a:bodyPr>
          <a:lstStyle/>
          <a:p>
            <a:r>
              <a:rPr lang="en-US" sz="1600" b="1" dirty="0"/>
              <a:t>Size: N</a:t>
            </a:r>
          </a:p>
        </p:txBody>
      </p:sp>
      <p:sp>
        <p:nvSpPr>
          <p:cNvPr id="53" name="TextBox 52">
            <a:extLst>
              <a:ext uri="{FF2B5EF4-FFF2-40B4-BE49-F238E27FC236}">
                <a16:creationId xmlns:a16="http://schemas.microsoft.com/office/drawing/2014/main" id="{C920C8AA-807C-4B12-A6D3-F41C752455B8}"/>
              </a:ext>
            </a:extLst>
          </p:cNvPr>
          <p:cNvSpPr txBox="1"/>
          <p:nvPr/>
        </p:nvSpPr>
        <p:spPr>
          <a:xfrm>
            <a:off x="9571721" y="2668550"/>
            <a:ext cx="725904" cy="338554"/>
          </a:xfrm>
          <a:prstGeom prst="rect">
            <a:avLst/>
          </a:prstGeom>
          <a:noFill/>
        </p:spPr>
        <p:txBody>
          <a:bodyPr wrap="none" rtlCol="0">
            <a:spAutoFit/>
          </a:bodyPr>
          <a:lstStyle/>
          <a:p>
            <a:r>
              <a:rPr lang="en-US" sz="1600" b="1" dirty="0"/>
              <a:t>Size: n</a:t>
            </a:r>
          </a:p>
        </p:txBody>
      </p:sp>
    </p:spTree>
    <p:extLst>
      <p:ext uri="{BB962C8B-B14F-4D97-AF65-F5344CB8AC3E}">
        <p14:creationId xmlns:p14="http://schemas.microsoft.com/office/powerpoint/2010/main" val="17493135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67C3D-AB9A-4255-B1BD-5B955DB42379}"/>
              </a:ext>
            </a:extLst>
          </p:cNvPr>
          <p:cNvSpPr>
            <a:spLocks noGrp="1"/>
          </p:cNvSpPr>
          <p:nvPr>
            <p:ph type="title"/>
          </p:nvPr>
        </p:nvSpPr>
        <p:spPr>
          <a:xfrm>
            <a:off x="838200" y="365125"/>
            <a:ext cx="6548252" cy="1325563"/>
          </a:xfrm>
        </p:spPr>
        <p:txBody>
          <a:bodyPr>
            <a:normAutofit/>
          </a:bodyPr>
          <a:lstStyle/>
          <a:p>
            <a:r>
              <a:rPr lang="en-US" sz="3600" dirty="0">
                <a:solidFill>
                  <a:srgbClr val="990033"/>
                </a:solidFill>
              </a:rPr>
              <a:t>Point Estimation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5B297E7-8305-4FDE-A3E3-07D93411BBCC}"/>
                  </a:ext>
                </a:extLst>
              </p:cNvPr>
              <p:cNvSpPr txBox="1"/>
              <p:nvPr/>
            </p:nvSpPr>
            <p:spPr>
              <a:xfrm>
                <a:off x="850095" y="1551242"/>
                <a:ext cx="6049488" cy="1446550"/>
              </a:xfrm>
              <a:prstGeom prst="rect">
                <a:avLst/>
              </a:prstGeom>
              <a:noFill/>
            </p:spPr>
            <p:txBody>
              <a:bodyPr wrap="square" rtlCol="0">
                <a:spAutoFit/>
              </a:bodyPr>
              <a:lstStyle/>
              <a:p>
                <a:r>
                  <a:rPr lang="en-US" sz="2200" dirty="0">
                    <a:solidFill>
                      <a:srgbClr val="FF0000"/>
                    </a:solidFill>
                  </a:rPr>
                  <a:t>Point estimation </a:t>
                </a:r>
                <a:r>
                  <a:rPr lang="en-US" sz="2200" dirty="0"/>
                  <a:t>involves the use of sample data to calculate a single value (known as a statistic) which serves as a "best guess" or "best estimate" of an unknown population parameter </a:t>
                </a:r>
                <a14:m>
                  <m:oMath xmlns:m="http://schemas.openxmlformats.org/officeDocument/2006/math">
                    <m:r>
                      <m:rPr>
                        <m:sty m:val="p"/>
                      </m:rPr>
                      <a:rPr lang="el-GR" sz="2200" i="1">
                        <a:latin typeface="Cambria Math" panose="02040503050406030204" pitchFamily="18" charset="0"/>
                        <a:ea typeface="Cambria Math" panose="02040503050406030204" pitchFamily="18" charset="0"/>
                      </a:rPr>
                      <m:t>θ</m:t>
                    </m:r>
                  </m:oMath>
                </a14:m>
                <a:r>
                  <a:rPr lang="en-US" sz="2200" dirty="0"/>
                  <a:t>.</a:t>
                </a:r>
              </a:p>
            </p:txBody>
          </p:sp>
        </mc:Choice>
        <mc:Fallback xmlns="">
          <p:sp>
            <p:nvSpPr>
              <p:cNvPr id="4" name="TextBox 3">
                <a:extLst>
                  <a:ext uri="{FF2B5EF4-FFF2-40B4-BE49-F238E27FC236}">
                    <a16:creationId xmlns:a16="http://schemas.microsoft.com/office/drawing/2014/main" id="{35B297E7-8305-4FDE-A3E3-07D93411BBCC}"/>
                  </a:ext>
                </a:extLst>
              </p:cNvPr>
              <p:cNvSpPr txBox="1">
                <a:spLocks noRot="1" noChangeAspect="1" noMove="1" noResize="1" noEditPoints="1" noAdjustHandles="1" noChangeArrowheads="1" noChangeShapeType="1" noTextEdit="1"/>
              </p:cNvSpPr>
              <p:nvPr/>
            </p:nvSpPr>
            <p:spPr>
              <a:xfrm>
                <a:off x="850095" y="1551242"/>
                <a:ext cx="6049488" cy="1446550"/>
              </a:xfrm>
              <a:prstGeom prst="rect">
                <a:avLst/>
              </a:prstGeom>
              <a:blipFill>
                <a:blip r:embed="rId3"/>
                <a:stretch>
                  <a:fillRect l="-1309" t="-2521" r="-806" b="-7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423FBEC-4F3B-4F90-9429-F49E6793415C}"/>
                  </a:ext>
                </a:extLst>
              </p:cNvPr>
              <p:cNvSpPr txBox="1"/>
              <p:nvPr/>
            </p:nvSpPr>
            <p:spPr>
              <a:xfrm>
                <a:off x="7703110" y="728196"/>
                <a:ext cx="4286250" cy="3107454"/>
              </a:xfrm>
              <a:prstGeom prst="rect">
                <a:avLst/>
              </a:prstGeom>
              <a:solidFill>
                <a:srgbClr val="CCFF99"/>
              </a:solidFill>
            </p:spPr>
            <p:txBody>
              <a:bodyPr wrap="square" rtlCol="0">
                <a:spAutoFit/>
              </a:bodyPr>
              <a:lstStyle/>
              <a:p>
                <a:r>
                  <a:rPr lang="en-US" sz="2200" dirty="0">
                    <a:solidFill>
                      <a:srgbClr val="FF0000"/>
                    </a:solidFill>
                  </a:rPr>
                  <a:t>Notations:</a:t>
                </a:r>
              </a:p>
              <a:p>
                <a:pPr>
                  <a:lnSpc>
                    <a:spcPct val="150000"/>
                  </a:lnSpc>
                </a:pPr>
                <a:r>
                  <a:rPr lang="en-US" sz="2200" dirty="0"/>
                  <a:t>● </a:t>
                </a:r>
                <a14:m>
                  <m:oMath xmlns:m="http://schemas.openxmlformats.org/officeDocument/2006/math">
                    <m:r>
                      <m:rPr>
                        <m:sty m:val="p"/>
                      </m:rPr>
                      <a:rPr lang="el-GR" sz="2200" i="1" smtClean="0">
                        <a:latin typeface="Cambria Math" panose="02040503050406030204" pitchFamily="18" charset="0"/>
                        <a:ea typeface="Cambria Math" panose="02040503050406030204" pitchFamily="18" charset="0"/>
                      </a:rPr>
                      <m:t>θ</m:t>
                    </m:r>
                  </m:oMath>
                </a14:m>
                <a:r>
                  <a:rPr lang="en-US" sz="2200" dirty="0"/>
                  <a:t> is the parameter of interest</a:t>
                </a:r>
              </a:p>
              <a:p>
                <a:pPr>
                  <a:lnSpc>
                    <a:spcPct val="150000"/>
                  </a:lnSpc>
                </a:pPr>
                <a:r>
                  <a:rPr lang="en-US" sz="2200" dirty="0"/>
                  <a:t>● </a:t>
                </a:r>
                <a14:m>
                  <m:oMath xmlns:m="http://schemas.openxmlformats.org/officeDocument/2006/math">
                    <m:acc>
                      <m:accPr>
                        <m:chr m:val="̂"/>
                        <m:ctrlPr>
                          <a:rPr lang="en-US" sz="2200" i="1" smtClean="0">
                            <a:latin typeface="Cambria Math" panose="02040503050406030204" pitchFamily="18" charset="0"/>
                          </a:rPr>
                        </m:ctrlPr>
                      </m:accPr>
                      <m:e>
                        <m:r>
                          <m:rPr>
                            <m:sty m:val="p"/>
                          </m:rPr>
                          <a:rPr lang="el-GR" sz="2200" i="1">
                            <a:latin typeface="Cambria Math" panose="02040503050406030204" pitchFamily="18" charset="0"/>
                            <a:ea typeface="Cambria Math" panose="02040503050406030204" pitchFamily="18" charset="0"/>
                          </a:rPr>
                          <m:t>θ</m:t>
                        </m:r>
                      </m:e>
                    </m:acc>
                  </m:oMath>
                </a14:m>
                <a:r>
                  <a:rPr lang="en-US" sz="2200" dirty="0"/>
                  <a:t> point estimation for </a:t>
                </a:r>
                <a14:m>
                  <m:oMath xmlns:m="http://schemas.openxmlformats.org/officeDocument/2006/math">
                    <m:r>
                      <m:rPr>
                        <m:sty m:val="p"/>
                      </m:rPr>
                      <a:rPr lang="el-GR" sz="2200" i="1">
                        <a:latin typeface="Cambria Math" panose="02040503050406030204" pitchFamily="18" charset="0"/>
                        <a:ea typeface="Cambria Math" panose="02040503050406030204" pitchFamily="18" charset="0"/>
                      </a:rPr>
                      <m:t>θ</m:t>
                    </m:r>
                  </m:oMath>
                </a14:m>
                <a:endParaRPr lang="en-US" sz="2200" dirty="0"/>
              </a:p>
              <a:p>
                <a:pPr>
                  <a:lnSpc>
                    <a:spcPts val="800"/>
                  </a:lnSpc>
                </a:pPr>
                <a:endParaRPr lang="en-US" sz="2200" dirty="0"/>
              </a:p>
              <a:p>
                <a:r>
                  <a:rPr lang="en-US" sz="2200" dirty="0"/>
                  <a:t>● (L, U) represent Lower and Upper bounds in a Confidence Interval</a:t>
                </a:r>
              </a:p>
              <a:p>
                <a:pPr>
                  <a:lnSpc>
                    <a:spcPts val="800"/>
                  </a:lnSpc>
                </a:pPr>
                <a:endParaRPr lang="en-US" sz="2200" dirty="0"/>
              </a:p>
              <a:p>
                <a:r>
                  <a:rPr lang="en-US" sz="2200" dirty="0"/>
                  <a:t>● </a:t>
                </a:r>
                <a14:m>
                  <m:oMath xmlns:m="http://schemas.openxmlformats.org/officeDocument/2006/math">
                    <m:acc>
                      <m:accPr>
                        <m:chr m:val="̂"/>
                        <m:ctrlPr>
                          <a:rPr lang="en-US" sz="2200" i="1" smtClean="0">
                            <a:latin typeface="Cambria Math" panose="02040503050406030204" pitchFamily="18" charset="0"/>
                          </a:rPr>
                        </m:ctrlPr>
                      </m:accPr>
                      <m:e/>
                    </m:acc>
                  </m:oMath>
                </a14:m>
                <a:r>
                  <a:rPr lang="en-US" sz="2200" dirty="0"/>
                  <a:t> is indicative of an estimated value.</a:t>
                </a:r>
              </a:p>
            </p:txBody>
          </p:sp>
        </mc:Choice>
        <mc:Fallback xmlns="">
          <p:sp>
            <p:nvSpPr>
              <p:cNvPr id="8" name="TextBox 7">
                <a:extLst>
                  <a:ext uri="{FF2B5EF4-FFF2-40B4-BE49-F238E27FC236}">
                    <a16:creationId xmlns:a16="http://schemas.microsoft.com/office/drawing/2014/main" id="{3423FBEC-4F3B-4F90-9429-F49E6793415C}"/>
                  </a:ext>
                </a:extLst>
              </p:cNvPr>
              <p:cNvSpPr txBox="1">
                <a:spLocks noRot="1" noChangeAspect="1" noMove="1" noResize="1" noEditPoints="1" noAdjustHandles="1" noChangeArrowheads="1" noChangeShapeType="1" noTextEdit="1"/>
              </p:cNvSpPr>
              <p:nvPr/>
            </p:nvSpPr>
            <p:spPr>
              <a:xfrm>
                <a:off x="7703110" y="728196"/>
                <a:ext cx="4286250" cy="3107454"/>
              </a:xfrm>
              <a:prstGeom prst="rect">
                <a:avLst/>
              </a:prstGeom>
              <a:blipFill>
                <a:blip r:embed="rId4"/>
                <a:stretch>
                  <a:fillRect l="-1849" t="-1176" r="-1280" b="-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2F5946D-21AF-4938-B3EB-D4D10FA2F7D7}"/>
                  </a:ext>
                </a:extLst>
              </p:cNvPr>
              <p:cNvSpPr/>
              <p:nvPr/>
            </p:nvSpPr>
            <p:spPr>
              <a:xfrm>
                <a:off x="873351" y="3200769"/>
                <a:ext cx="6049488" cy="1446550"/>
              </a:xfrm>
              <a:prstGeom prst="rect">
                <a:avLst/>
              </a:prstGeom>
            </p:spPr>
            <p:txBody>
              <a:bodyPr wrap="square">
                <a:spAutoFit/>
              </a:bodyPr>
              <a:lstStyle/>
              <a:p>
                <a:pPr>
                  <a:buClrTx/>
                </a:pPr>
                <a:r>
                  <a:rPr lang="en-US" sz="2200" dirty="0">
                    <a:solidFill>
                      <a:srgbClr val="FF0000"/>
                    </a:solidFill>
                  </a:rPr>
                  <a:t>Interval estimation </a:t>
                </a:r>
                <a:r>
                  <a:rPr lang="en-US" sz="2200" dirty="0"/>
                  <a:t>is the use of sample data to calculate an interval of probable values, say (L, U), of an unknown population parameter </a:t>
                </a:r>
                <a14:m>
                  <m:oMath xmlns:m="http://schemas.openxmlformats.org/officeDocument/2006/math">
                    <m:r>
                      <m:rPr>
                        <m:sty m:val="p"/>
                      </m:rPr>
                      <a:rPr lang="el-GR" sz="2200" i="1">
                        <a:latin typeface="Cambria Math" panose="02040503050406030204" pitchFamily="18" charset="0"/>
                        <a:ea typeface="Cambria Math" panose="02040503050406030204" pitchFamily="18" charset="0"/>
                      </a:rPr>
                      <m:t>θ</m:t>
                    </m:r>
                  </m:oMath>
                </a14:m>
                <a:r>
                  <a:rPr lang="en-US" sz="2200" dirty="0"/>
                  <a:t>. This interval is called confidence interval.</a:t>
                </a:r>
              </a:p>
            </p:txBody>
          </p:sp>
        </mc:Choice>
        <mc:Fallback xmlns="">
          <p:sp>
            <p:nvSpPr>
              <p:cNvPr id="3" name="Rectangle 2">
                <a:extLst>
                  <a:ext uri="{FF2B5EF4-FFF2-40B4-BE49-F238E27FC236}">
                    <a16:creationId xmlns:a16="http://schemas.microsoft.com/office/drawing/2014/main" id="{52F5946D-21AF-4938-B3EB-D4D10FA2F7D7}"/>
                  </a:ext>
                </a:extLst>
              </p:cNvPr>
              <p:cNvSpPr>
                <a:spLocks noRot="1" noChangeAspect="1" noMove="1" noResize="1" noEditPoints="1" noAdjustHandles="1" noChangeArrowheads="1" noChangeShapeType="1" noTextEdit="1"/>
              </p:cNvSpPr>
              <p:nvPr/>
            </p:nvSpPr>
            <p:spPr>
              <a:xfrm>
                <a:off x="873351" y="3200769"/>
                <a:ext cx="6049488" cy="1446550"/>
              </a:xfrm>
              <a:prstGeom prst="rect">
                <a:avLst/>
              </a:prstGeom>
              <a:blipFill>
                <a:blip r:embed="rId5"/>
                <a:stretch>
                  <a:fillRect l="-1309" t="-2954" b="-8017"/>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6436B7CF-B2B1-44ED-B944-C06EDBDFC0DC}"/>
              </a:ext>
            </a:extLst>
          </p:cNvPr>
          <p:cNvSpPr/>
          <p:nvPr/>
        </p:nvSpPr>
        <p:spPr>
          <a:xfrm>
            <a:off x="850095" y="4850297"/>
            <a:ext cx="6096000" cy="1415772"/>
          </a:xfrm>
          <a:prstGeom prst="rect">
            <a:avLst/>
          </a:prstGeom>
        </p:spPr>
        <p:txBody>
          <a:bodyPr>
            <a:spAutoFit/>
          </a:bodyPr>
          <a:lstStyle/>
          <a:p>
            <a:r>
              <a:rPr lang="en-US" sz="2200" dirty="0">
                <a:solidFill>
                  <a:srgbClr val="0070C0"/>
                </a:solidFill>
              </a:rPr>
              <a:t>Example</a:t>
            </a:r>
            <a:r>
              <a:rPr lang="en-US" sz="2200" dirty="0"/>
              <a:t>: Assume you want to estimate the time it takes for you to get home after work using a week’s commute data</a:t>
            </a:r>
          </a:p>
          <a:p>
            <a:r>
              <a:rPr lang="en-US" sz="2000" dirty="0"/>
              <a:t>18	32	22	35	25	22	21</a:t>
            </a:r>
          </a:p>
        </p:txBody>
      </p:sp>
      <p:sp>
        <p:nvSpPr>
          <p:cNvPr id="18" name="Rectangle 17">
            <a:extLst>
              <a:ext uri="{FF2B5EF4-FFF2-40B4-BE49-F238E27FC236}">
                <a16:creationId xmlns:a16="http://schemas.microsoft.com/office/drawing/2014/main" id="{4251B709-BB0B-4761-865C-CC316B6EE27D}"/>
              </a:ext>
            </a:extLst>
          </p:cNvPr>
          <p:cNvSpPr/>
          <p:nvPr/>
        </p:nvSpPr>
        <p:spPr>
          <a:xfrm>
            <a:off x="7703110" y="4150249"/>
            <a:ext cx="4286250" cy="1785104"/>
          </a:xfrm>
          <a:prstGeom prst="rect">
            <a:avLst/>
          </a:prstGeom>
        </p:spPr>
        <p:txBody>
          <a:bodyPr wrap="square">
            <a:spAutoFit/>
          </a:bodyPr>
          <a:lstStyle/>
          <a:p>
            <a:r>
              <a:rPr lang="en-US" sz="2200" dirty="0"/>
              <a:t>The population here all the commute time. </a:t>
            </a:r>
          </a:p>
          <a:p>
            <a:endParaRPr lang="en-US" sz="2200" dirty="0"/>
          </a:p>
          <a:p>
            <a:r>
              <a:rPr lang="en-US" sz="2200" dirty="0"/>
              <a:t>The sample is these 7 commute times.</a:t>
            </a:r>
          </a:p>
        </p:txBody>
      </p:sp>
    </p:spTree>
    <p:extLst>
      <p:ext uri="{BB962C8B-B14F-4D97-AF65-F5344CB8AC3E}">
        <p14:creationId xmlns:p14="http://schemas.microsoft.com/office/powerpoint/2010/main" val="2066880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67C3D-AB9A-4255-B1BD-5B955DB42379}"/>
              </a:ext>
            </a:extLst>
          </p:cNvPr>
          <p:cNvSpPr>
            <a:spLocks noGrp="1"/>
          </p:cNvSpPr>
          <p:nvPr>
            <p:ph type="title"/>
          </p:nvPr>
        </p:nvSpPr>
        <p:spPr>
          <a:xfrm>
            <a:off x="838200" y="365125"/>
            <a:ext cx="6548252" cy="1325563"/>
          </a:xfrm>
        </p:spPr>
        <p:txBody>
          <a:bodyPr>
            <a:normAutofit/>
          </a:bodyPr>
          <a:lstStyle/>
          <a:p>
            <a:r>
              <a:rPr lang="en-US" sz="3600" dirty="0">
                <a:solidFill>
                  <a:srgbClr val="990033"/>
                </a:solidFill>
              </a:rPr>
              <a:t>Example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423FBEC-4F3B-4F90-9429-F49E6793415C}"/>
                  </a:ext>
                </a:extLst>
              </p:cNvPr>
              <p:cNvSpPr txBox="1"/>
              <p:nvPr/>
            </p:nvSpPr>
            <p:spPr>
              <a:xfrm>
                <a:off x="7536873" y="728196"/>
                <a:ext cx="4452487" cy="4012958"/>
              </a:xfrm>
              <a:prstGeom prst="rect">
                <a:avLst/>
              </a:prstGeom>
              <a:solidFill>
                <a:srgbClr val="CCFF99"/>
              </a:solidFill>
            </p:spPr>
            <p:txBody>
              <a:bodyPr wrap="square" rtlCol="0">
                <a:spAutoFit/>
              </a:bodyPr>
              <a:lstStyle/>
              <a:p>
                <a:r>
                  <a:rPr lang="en-US" sz="2200" dirty="0">
                    <a:solidFill>
                      <a:srgbClr val="FF0000"/>
                    </a:solidFill>
                  </a:rPr>
                  <a:t>Notations:</a:t>
                </a:r>
              </a:p>
              <a:p>
                <a:pPr>
                  <a:lnSpc>
                    <a:spcPts val="800"/>
                  </a:lnSpc>
                </a:pPr>
                <a:endParaRPr lang="en-US" sz="2200" dirty="0">
                  <a:solidFill>
                    <a:srgbClr val="FF0000"/>
                  </a:solidFill>
                </a:endParaRPr>
              </a:p>
              <a:p>
                <a:r>
                  <a:rPr lang="en-US" sz="2200" dirty="0"/>
                  <a:t>● </a:t>
                </a:r>
                <a14:m>
                  <m:oMath xmlns:m="http://schemas.openxmlformats.org/officeDocument/2006/math">
                    <m:r>
                      <a:rPr lang="en-US" sz="2200" i="1">
                        <a:latin typeface="Cambria Math" panose="02040503050406030204" pitchFamily="18" charset="0"/>
                        <a:ea typeface="Cambria Math" panose="02040503050406030204" pitchFamily="18" charset="0"/>
                      </a:rPr>
                      <m:t>𝜇</m:t>
                    </m:r>
                    <m:r>
                      <a:rPr lang="en-US" sz="2200" b="0" i="1" smtClean="0">
                        <a:latin typeface="Cambria Math" panose="02040503050406030204" pitchFamily="18" charset="0"/>
                        <a:ea typeface="Cambria Math" panose="02040503050406030204" pitchFamily="18" charset="0"/>
                      </a:rPr>
                      <m:t>=</m:t>
                    </m:r>
                    <m:f>
                      <m:fPr>
                        <m:ctrlPr>
                          <a:rPr lang="en-US" sz="2200" b="0" i="1" smtClean="0">
                            <a:latin typeface="Cambria Math" panose="02040503050406030204" pitchFamily="18" charset="0"/>
                            <a:ea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1</m:t>
                        </m:r>
                      </m:num>
                      <m:den>
                        <m:r>
                          <a:rPr lang="en-US" sz="2200" b="0" i="1" smtClean="0">
                            <a:latin typeface="Cambria Math" panose="02040503050406030204" pitchFamily="18" charset="0"/>
                            <a:ea typeface="Cambria Math" panose="02040503050406030204" pitchFamily="18" charset="0"/>
                          </a:rPr>
                          <m:t>𝑁</m:t>
                        </m:r>
                      </m:den>
                    </m:f>
                    <m:nary>
                      <m:naryPr>
                        <m:chr m:val="∑"/>
                        <m:limLoc m:val="subSup"/>
                        <m:ctrlPr>
                          <a:rPr lang="en-US" sz="2200" b="0" i="1" smtClean="0">
                            <a:latin typeface="Cambria Math" panose="02040503050406030204" pitchFamily="18" charset="0"/>
                            <a:ea typeface="Cambria Math" panose="02040503050406030204" pitchFamily="18" charset="0"/>
                          </a:rPr>
                        </m:ctrlPr>
                      </m:naryPr>
                      <m:sub>
                        <m:r>
                          <m:rPr>
                            <m:brk m:alnAt="25"/>
                          </m:rPr>
                          <a:rPr lang="en-US" sz="2200" b="0" i="1" smtClean="0">
                            <a:latin typeface="Cambria Math" panose="02040503050406030204" pitchFamily="18" charset="0"/>
                            <a:ea typeface="Cambria Math" panose="02040503050406030204" pitchFamily="18" charset="0"/>
                          </a:rPr>
                          <m:t>𝑖</m:t>
                        </m:r>
                        <m:r>
                          <a:rPr lang="en-US" sz="2200" b="0" i="1" smtClean="0">
                            <a:latin typeface="Cambria Math" panose="02040503050406030204" pitchFamily="18" charset="0"/>
                            <a:ea typeface="Cambria Math" panose="02040503050406030204" pitchFamily="18" charset="0"/>
                          </a:rPr>
                          <m:t>=1</m:t>
                        </m:r>
                      </m:sub>
                      <m:sup>
                        <m:r>
                          <a:rPr lang="en-US" sz="2200" b="0" i="1" smtClean="0">
                            <a:latin typeface="Cambria Math" panose="02040503050406030204" pitchFamily="18" charset="0"/>
                            <a:ea typeface="Cambria Math" panose="02040503050406030204" pitchFamily="18" charset="0"/>
                          </a:rPr>
                          <m:t>𝑁</m:t>
                        </m:r>
                      </m:sup>
                      <m:e>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𝑋</m:t>
                            </m:r>
                          </m:e>
                          <m:sub>
                            <m:r>
                              <a:rPr lang="en-US" sz="2200" b="0" i="1" smtClean="0">
                                <a:latin typeface="Cambria Math" panose="02040503050406030204" pitchFamily="18" charset="0"/>
                                <a:ea typeface="Cambria Math" panose="02040503050406030204" pitchFamily="18" charset="0"/>
                              </a:rPr>
                              <m:t>𝑖</m:t>
                            </m:r>
                          </m:sub>
                        </m:sSub>
                      </m:e>
                    </m:nary>
                  </m:oMath>
                </a14:m>
                <a:r>
                  <a:rPr lang="en-US" sz="2200" dirty="0"/>
                  <a:t> is the population mean</a:t>
                </a:r>
              </a:p>
              <a:p>
                <a:pPr>
                  <a:lnSpc>
                    <a:spcPct val="150000"/>
                  </a:lnSpc>
                </a:pPr>
                <a:r>
                  <a:rPr lang="en-US" sz="2200" dirty="0"/>
                  <a:t>● </a:t>
                </a:r>
                <a14:m>
                  <m:oMath xmlns:m="http://schemas.openxmlformats.org/officeDocument/2006/math">
                    <m:acc>
                      <m:accPr>
                        <m:chr m:val="̅"/>
                        <m:ctrlPr>
                          <a:rPr lang="en-US" sz="2200" i="1">
                            <a:latin typeface="Cambria Math" panose="02040503050406030204" pitchFamily="18" charset="0"/>
                          </a:rPr>
                        </m:ctrlPr>
                      </m:accPr>
                      <m:e>
                        <m:r>
                          <a:rPr lang="en-US" sz="2200" i="1">
                            <a:latin typeface="Cambria Math" panose="02040503050406030204" pitchFamily="18" charset="0"/>
                          </a:rPr>
                          <m:t>𝑋</m:t>
                        </m:r>
                      </m:e>
                    </m:acc>
                    <m:r>
                      <a:rPr lang="en-US" sz="2200" i="1">
                        <a:latin typeface="Cambria Math" panose="02040503050406030204" pitchFamily="18" charset="0"/>
                        <a:ea typeface="Cambria Math" panose="02040503050406030204" pitchFamily="18" charset="0"/>
                      </a:rPr>
                      <m:t>=</m:t>
                    </m:r>
                    <m:f>
                      <m:fPr>
                        <m:ctrlPr>
                          <a:rPr lang="en-US" sz="2200" i="1">
                            <a:latin typeface="Cambria Math" panose="02040503050406030204" pitchFamily="18" charset="0"/>
                            <a:ea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1</m:t>
                        </m:r>
                      </m:num>
                      <m:den>
                        <m:r>
                          <a:rPr lang="en-US" sz="2200" b="0" i="1" smtClean="0">
                            <a:latin typeface="Cambria Math" panose="02040503050406030204" pitchFamily="18" charset="0"/>
                            <a:ea typeface="Cambria Math" panose="02040503050406030204" pitchFamily="18" charset="0"/>
                          </a:rPr>
                          <m:t>𝑛</m:t>
                        </m:r>
                      </m:den>
                    </m:f>
                    <m:nary>
                      <m:naryPr>
                        <m:chr m:val="∑"/>
                        <m:limLoc m:val="subSup"/>
                        <m:ctrlPr>
                          <a:rPr lang="en-US" sz="2200" i="1">
                            <a:latin typeface="Cambria Math" panose="02040503050406030204" pitchFamily="18" charset="0"/>
                            <a:ea typeface="Cambria Math" panose="02040503050406030204" pitchFamily="18" charset="0"/>
                          </a:rPr>
                        </m:ctrlPr>
                      </m:naryPr>
                      <m:sub>
                        <m:r>
                          <m:rPr>
                            <m:brk m:alnAt="25"/>
                          </m:rPr>
                          <a:rPr lang="en-US" sz="2200" i="1">
                            <a:latin typeface="Cambria Math" panose="02040503050406030204" pitchFamily="18" charset="0"/>
                            <a:ea typeface="Cambria Math" panose="02040503050406030204" pitchFamily="18" charset="0"/>
                          </a:rPr>
                          <m:t>𝑖</m:t>
                        </m:r>
                        <m:r>
                          <a:rPr lang="en-US" sz="2200" i="1">
                            <a:latin typeface="Cambria Math" panose="02040503050406030204" pitchFamily="18" charset="0"/>
                            <a:ea typeface="Cambria Math" panose="02040503050406030204" pitchFamily="18" charset="0"/>
                          </a:rPr>
                          <m:t>=1</m:t>
                        </m:r>
                      </m:sub>
                      <m:sup>
                        <m:r>
                          <a:rPr lang="en-US" sz="2200" b="0" i="1" smtClean="0">
                            <a:latin typeface="Cambria Math" panose="02040503050406030204" pitchFamily="18" charset="0"/>
                            <a:ea typeface="Cambria Math" panose="02040503050406030204" pitchFamily="18" charset="0"/>
                          </a:rPr>
                          <m:t>𝑛</m:t>
                        </m:r>
                      </m:sup>
                      <m:e>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𝑋</m:t>
                            </m:r>
                          </m:e>
                          <m:sub>
                            <m:r>
                              <a:rPr lang="en-US" sz="2200" i="1">
                                <a:latin typeface="Cambria Math" panose="02040503050406030204" pitchFamily="18" charset="0"/>
                                <a:ea typeface="Cambria Math" panose="02040503050406030204" pitchFamily="18" charset="0"/>
                              </a:rPr>
                              <m:t>𝑖</m:t>
                            </m:r>
                          </m:sub>
                        </m:sSub>
                      </m:e>
                    </m:nary>
                  </m:oMath>
                </a14:m>
                <a:r>
                  <a:rPr lang="en-US" sz="2200" dirty="0"/>
                  <a:t> is the sample mean</a:t>
                </a:r>
              </a:p>
              <a:p>
                <a:pPr>
                  <a:lnSpc>
                    <a:spcPts val="1200"/>
                  </a:lnSpc>
                </a:pPr>
                <a:endParaRPr lang="en-US" sz="2200" dirty="0"/>
              </a:p>
              <a:p>
                <a:r>
                  <a:rPr lang="en-US" sz="2200" dirty="0"/>
                  <a:t>● </a:t>
                </a:r>
                <a14:m>
                  <m:oMath xmlns:m="http://schemas.openxmlformats.org/officeDocument/2006/math">
                    <m:sSup>
                      <m:sSupPr>
                        <m:ctrlPr>
                          <a:rPr lang="en-US" sz="2200" i="1">
                            <a:latin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𝜎</m:t>
                        </m:r>
                      </m:e>
                      <m:sup>
                        <m:r>
                          <a:rPr lang="en-US" sz="2200" i="1">
                            <a:latin typeface="Cambria Math" panose="02040503050406030204" pitchFamily="18" charset="0"/>
                          </a:rPr>
                          <m:t>2</m:t>
                        </m:r>
                      </m:sup>
                    </m:sSup>
                    <m:r>
                      <a:rPr lang="en-US" sz="2200" b="0" i="1" smtClean="0">
                        <a:latin typeface="Cambria Math" panose="02040503050406030204" pitchFamily="18" charset="0"/>
                      </a:rPr>
                      <m:t>=</m:t>
                    </m:r>
                    <m:f>
                      <m:fPr>
                        <m:ctrlPr>
                          <a:rPr lang="en-US" sz="2200" i="1">
                            <a:latin typeface="Cambria Math" panose="02040503050406030204" pitchFamily="18" charset="0"/>
                            <a:ea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1</m:t>
                        </m:r>
                      </m:num>
                      <m:den>
                        <m:r>
                          <a:rPr lang="en-US" sz="2200" i="1">
                            <a:latin typeface="Cambria Math" panose="02040503050406030204" pitchFamily="18" charset="0"/>
                            <a:ea typeface="Cambria Math" panose="02040503050406030204" pitchFamily="18" charset="0"/>
                          </a:rPr>
                          <m:t>𝑁</m:t>
                        </m:r>
                      </m:den>
                    </m:f>
                    <m:nary>
                      <m:naryPr>
                        <m:chr m:val="∑"/>
                        <m:limLoc m:val="subSup"/>
                        <m:ctrlPr>
                          <a:rPr lang="en-US" sz="2200" i="1">
                            <a:latin typeface="Cambria Math" panose="02040503050406030204" pitchFamily="18" charset="0"/>
                            <a:ea typeface="Cambria Math" panose="02040503050406030204" pitchFamily="18" charset="0"/>
                          </a:rPr>
                        </m:ctrlPr>
                      </m:naryPr>
                      <m:sub>
                        <m:r>
                          <m:rPr>
                            <m:brk m:alnAt="25"/>
                          </m:rPr>
                          <a:rPr lang="en-US" sz="2200" i="1">
                            <a:latin typeface="Cambria Math" panose="02040503050406030204" pitchFamily="18" charset="0"/>
                            <a:ea typeface="Cambria Math" panose="02040503050406030204" pitchFamily="18" charset="0"/>
                          </a:rPr>
                          <m:t>𝑖</m:t>
                        </m:r>
                        <m:r>
                          <a:rPr lang="en-US" sz="2200" i="1">
                            <a:latin typeface="Cambria Math" panose="02040503050406030204" pitchFamily="18" charset="0"/>
                            <a:ea typeface="Cambria Math" panose="02040503050406030204" pitchFamily="18" charset="0"/>
                          </a:rPr>
                          <m:t>=1</m:t>
                        </m:r>
                      </m:sub>
                      <m:sup>
                        <m:r>
                          <a:rPr lang="en-US" sz="2200" i="1">
                            <a:latin typeface="Cambria Math" panose="02040503050406030204" pitchFamily="18" charset="0"/>
                            <a:ea typeface="Cambria Math" panose="02040503050406030204" pitchFamily="18" charset="0"/>
                          </a:rPr>
                          <m:t>𝑁</m:t>
                        </m:r>
                      </m:sup>
                      <m:e>
                        <m:sSup>
                          <m:sSupPr>
                            <m:ctrlPr>
                              <a:rPr lang="en-US" sz="2200" i="1" smtClean="0">
                                <a:latin typeface="Cambria Math" panose="02040503050406030204" pitchFamily="18" charset="0"/>
                                <a:ea typeface="Cambria Math" panose="02040503050406030204" pitchFamily="18" charset="0"/>
                              </a:rPr>
                            </m:ctrlPr>
                          </m:sSupPr>
                          <m:e>
                            <m:d>
                              <m:dPr>
                                <m:ctrlPr>
                                  <a:rPr lang="en-US" sz="2200" b="0" i="1" smtClean="0">
                                    <a:latin typeface="Cambria Math" panose="02040503050406030204" pitchFamily="18" charset="0"/>
                                    <a:ea typeface="Cambria Math" panose="02040503050406030204" pitchFamily="18" charset="0"/>
                                  </a:rPr>
                                </m:ctrlPr>
                              </m:dPr>
                              <m:e>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𝑋</m:t>
                                    </m:r>
                                  </m:e>
                                  <m:sub>
                                    <m:r>
                                      <a:rPr lang="en-US" sz="2200" i="1">
                                        <a:latin typeface="Cambria Math" panose="02040503050406030204" pitchFamily="18" charset="0"/>
                                        <a:ea typeface="Cambria Math" panose="02040503050406030204" pitchFamily="18" charset="0"/>
                                      </a:rPr>
                                      <m:t>𝑖</m:t>
                                    </m:r>
                                  </m:sub>
                                </m:sSub>
                                <m:r>
                                  <a:rPr lang="en-US" sz="2200" b="0" i="1" smtClean="0">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𝜇</m:t>
                                </m:r>
                              </m:e>
                            </m:d>
                          </m:e>
                          <m:sup>
                            <m:r>
                              <a:rPr lang="en-US" sz="2200" b="0" i="1" smtClean="0">
                                <a:latin typeface="Cambria Math" panose="02040503050406030204" pitchFamily="18" charset="0"/>
                                <a:ea typeface="Cambria Math" panose="02040503050406030204" pitchFamily="18" charset="0"/>
                              </a:rPr>
                              <m:t>2</m:t>
                            </m:r>
                          </m:sup>
                        </m:sSup>
                      </m:e>
                    </m:nary>
                  </m:oMath>
                </a14:m>
                <a:r>
                  <a:rPr lang="en-US" sz="2200" dirty="0"/>
                  <a:t> is the population variance</a:t>
                </a:r>
              </a:p>
              <a:p>
                <a:pPr>
                  <a:lnSpc>
                    <a:spcPts val="1200"/>
                  </a:lnSpc>
                </a:pPr>
                <a:endParaRPr lang="en-US" sz="2200" dirty="0"/>
              </a:p>
              <a:p>
                <a:r>
                  <a:rPr lang="en-US" sz="2200" dirty="0"/>
                  <a:t>● </a:t>
                </a:r>
                <a14:m>
                  <m:oMath xmlns:m="http://schemas.openxmlformats.org/officeDocument/2006/math">
                    <m:acc>
                      <m:accPr>
                        <m:chr m:val="̂"/>
                        <m:ctrlPr>
                          <a:rPr lang="en-US" sz="2200" i="1" smtClean="0">
                            <a:latin typeface="Cambria Math" panose="02040503050406030204" pitchFamily="18" charset="0"/>
                          </a:rPr>
                        </m:ctrlPr>
                      </m:accPr>
                      <m:e>
                        <m:sSup>
                          <m:sSupPr>
                            <m:ctrlPr>
                              <a:rPr lang="en-US" sz="2200" i="1" smtClean="0">
                                <a:latin typeface="Cambria Math" panose="02040503050406030204" pitchFamily="18" charset="0"/>
                              </a:rPr>
                            </m:ctrlPr>
                          </m:sSupPr>
                          <m:e>
                            <m:r>
                              <a:rPr lang="en-US" sz="2200" i="1" smtClean="0">
                                <a:latin typeface="Cambria Math" panose="02040503050406030204" pitchFamily="18" charset="0"/>
                                <a:ea typeface="Cambria Math" panose="02040503050406030204" pitchFamily="18" charset="0"/>
                              </a:rPr>
                              <m:t>𝜎</m:t>
                            </m:r>
                          </m:e>
                          <m:sup>
                            <m:r>
                              <a:rPr lang="en-US" sz="2200" b="0" i="1" smtClean="0">
                                <a:latin typeface="Cambria Math" panose="02040503050406030204" pitchFamily="18" charset="0"/>
                              </a:rPr>
                              <m:t>2</m:t>
                            </m:r>
                          </m:sup>
                        </m:sSup>
                      </m:e>
                    </m:acc>
                    <m:r>
                      <a:rPr lang="en-US" sz="2200" b="0" i="1" smtClean="0">
                        <a:latin typeface="Cambria Math" panose="02040503050406030204" pitchFamily="18" charset="0"/>
                      </a:rPr>
                      <m:t>=</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𝑆</m:t>
                        </m:r>
                      </m:e>
                      <m:sup>
                        <m:r>
                          <a:rPr lang="en-US" sz="2200" b="0" i="1" smtClean="0">
                            <a:latin typeface="Cambria Math" panose="02040503050406030204" pitchFamily="18" charset="0"/>
                          </a:rPr>
                          <m:t>2</m:t>
                        </m:r>
                      </m:sup>
                    </m:sSup>
                    <m:r>
                      <a:rPr lang="en-US" sz="2200" i="1">
                        <a:latin typeface="Cambria Math" panose="02040503050406030204" pitchFamily="18" charset="0"/>
                      </a:rPr>
                      <m:t>=</m:t>
                    </m:r>
                    <m:f>
                      <m:fPr>
                        <m:ctrlPr>
                          <a:rPr lang="en-US" sz="2200" i="1">
                            <a:latin typeface="Cambria Math" panose="02040503050406030204" pitchFamily="18" charset="0"/>
                            <a:ea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1</m:t>
                        </m:r>
                      </m:num>
                      <m:den>
                        <m:r>
                          <a:rPr lang="en-US" sz="2200" b="0" i="1" smtClean="0">
                            <a:latin typeface="Cambria Math" panose="02040503050406030204" pitchFamily="18" charset="0"/>
                            <a:ea typeface="Cambria Math" panose="02040503050406030204" pitchFamily="18" charset="0"/>
                          </a:rPr>
                          <m:t>𝑛</m:t>
                        </m:r>
                        <m:r>
                          <a:rPr lang="en-US" sz="2200" b="0" i="1" smtClean="0">
                            <a:latin typeface="Cambria Math" panose="02040503050406030204" pitchFamily="18" charset="0"/>
                            <a:ea typeface="Cambria Math" panose="02040503050406030204" pitchFamily="18" charset="0"/>
                          </a:rPr>
                          <m:t>−1</m:t>
                        </m:r>
                      </m:den>
                    </m:f>
                    <m:nary>
                      <m:naryPr>
                        <m:chr m:val="∑"/>
                        <m:limLoc m:val="subSup"/>
                        <m:ctrlPr>
                          <a:rPr lang="en-US" sz="2200" i="1">
                            <a:latin typeface="Cambria Math" panose="02040503050406030204" pitchFamily="18" charset="0"/>
                            <a:ea typeface="Cambria Math" panose="02040503050406030204" pitchFamily="18" charset="0"/>
                          </a:rPr>
                        </m:ctrlPr>
                      </m:naryPr>
                      <m:sub>
                        <m:r>
                          <m:rPr>
                            <m:brk m:alnAt="25"/>
                          </m:rPr>
                          <a:rPr lang="en-US" sz="2200" i="1">
                            <a:latin typeface="Cambria Math" panose="02040503050406030204" pitchFamily="18" charset="0"/>
                            <a:ea typeface="Cambria Math" panose="02040503050406030204" pitchFamily="18" charset="0"/>
                          </a:rPr>
                          <m:t>𝑖</m:t>
                        </m:r>
                        <m:r>
                          <a:rPr lang="en-US" sz="2200" i="1">
                            <a:latin typeface="Cambria Math" panose="02040503050406030204" pitchFamily="18" charset="0"/>
                            <a:ea typeface="Cambria Math" panose="02040503050406030204" pitchFamily="18" charset="0"/>
                          </a:rPr>
                          <m:t>=1</m:t>
                        </m:r>
                      </m:sub>
                      <m:sup>
                        <m:r>
                          <a:rPr lang="en-US" sz="2200" b="0" i="1" smtClean="0">
                            <a:latin typeface="Cambria Math" panose="02040503050406030204" pitchFamily="18" charset="0"/>
                            <a:ea typeface="Cambria Math" panose="02040503050406030204" pitchFamily="18" charset="0"/>
                          </a:rPr>
                          <m:t>𝑛</m:t>
                        </m:r>
                      </m:sup>
                      <m:e>
                        <m:sSup>
                          <m:sSupPr>
                            <m:ctrlPr>
                              <a:rPr lang="en-US" sz="2200" i="1">
                                <a:latin typeface="Cambria Math" panose="02040503050406030204" pitchFamily="18" charset="0"/>
                                <a:ea typeface="Cambria Math" panose="02040503050406030204" pitchFamily="18" charset="0"/>
                              </a:rPr>
                            </m:ctrlPr>
                          </m:sSupPr>
                          <m:e>
                            <m:d>
                              <m:dPr>
                                <m:ctrlPr>
                                  <a:rPr lang="en-US" sz="2200" i="1">
                                    <a:latin typeface="Cambria Math" panose="02040503050406030204" pitchFamily="18" charset="0"/>
                                    <a:ea typeface="Cambria Math" panose="02040503050406030204" pitchFamily="18" charset="0"/>
                                  </a:rPr>
                                </m:ctrlPr>
                              </m:dPr>
                              <m:e>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𝑋</m:t>
                                    </m:r>
                                  </m:e>
                                  <m:sub>
                                    <m:r>
                                      <a:rPr lang="en-US" sz="2200" i="1">
                                        <a:latin typeface="Cambria Math" panose="02040503050406030204" pitchFamily="18" charset="0"/>
                                        <a:ea typeface="Cambria Math" panose="02040503050406030204" pitchFamily="18" charset="0"/>
                                      </a:rPr>
                                      <m:t>𝑖</m:t>
                                    </m:r>
                                  </m:sub>
                                </m:sSub>
                                <m:r>
                                  <a:rPr lang="en-US" sz="2200" i="1">
                                    <a:latin typeface="Cambria Math" panose="02040503050406030204" pitchFamily="18" charset="0"/>
                                    <a:ea typeface="Cambria Math" panose="02040503050406030204" pitchFamily="18" charset="0"/>
                                  </a:rPr>
                                  <m:t>−</m:t>
                                </m:r>
                                <m:acc>
                                  <m:accPr>
                                    <m:chr m:val="̅"/>
                                    <m:ctrlPr>
                                      <a:rPr lang="en-US" sz="2200" i="1">
                                        <a:latin typeface="Cambria Math" panose="02040503050406030204" pitchFamily="18" charset="0"/>
                                        <a:ea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𝑋</m:t>
                                    </m:r>
                                  </m:e>
                                </m:acc>
                              </m:e>
                            </m:d>
                          </m:e>
                          <m:sup>
                            <m:r>
                              <a:rPr lang="en-US" sz="2200" i="1">
                                <a:latin typeface="Cambria Math" panose="02040503050406030204" pitchFamily="18" charset="0"/>
                                <a:ea typeface="Cambria Math" panose="02040503050406030204" pitchFamily="18" charset="0"/>
                              </a:rPr>
                              <m:t>2</m:t>
                            </m:r>
                          </m:sup>
                        </m:sSup>
                      </m:e>
                    </m:nary>
                  </m:oMath>
                </a14:m>
                <a:r>
                  <a:rPr lang="en-US" sz="2200" dirty="0"/>
                  <a:t> is the sample variance</a:t>
                </a:r>
              </a:p>
            </p:txBody>
          </p:sp>
        </mc:Choice>
        <mc:Fallback xmlns="">
          <p:sp>
            <p:nvSpPr>
              <p:cNvPr id="8" name="TextBox 7">
                <a:extLst>
                  <a:ext uri="{FF2B5EF4-FFF2-40B4-BE49-F238E27FC236}">
                    <a16:creationId xmlns:a16="http://schemas.microsoft.com/office/drawing/2014/main" id="{3423FBEC-4F3B-4F90-9429-F49E6793415C}"/>
                  </a:ext>
                </a:extLst>
              </p:cNvPr>
              <p:cNvSpPr txBox="1">
                <a:spLocks noRot="1" noChangeAspect="1" noMove="1" noResize="1" noEditPoints="1" noAdjustHandles="1" noChangeArrowheads="1" noChangeShapeType="1" noTextEdit="1"/>
              </p:cNvSpPr>
              <p:nvPr/>
            </p:nvSpPr>
            <p:spPr>
              <a:xfrm>
                <a:off x="7536873" y="728196"/>
                <a:ext cx="4452487" cy="4012958"/>
              </a:xfrm>
              <a:prstGeom prst="rect">
                <a:avLst/>
              </a:prstGeom>
              <a:blipFill>
                <a:blip r:embed="rId3"/>
                <a:stretch>
                  <a:fillRect l="-1778" t="-910" b="-2124"/>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6436B7CF-B2B1-44ED-B944-C06EDBDFC0DC}"/>
              </a:ext>
            </a:extLst>
          </p:cNvPr>
          <p:cNvSpPr/>
          <p:nvPr/>
        </p:nvSpPr>
        <p:spPr>
          <a:xfrm>
            <a:off x="838199" y="1523583"/>
            <a:ext cx="6393873" cy="1415772"/>
          </a:xfrm>
          <a:prstGeom prst="rect">
            <a:avLst/>
          </a:prstGeom>
        </p:spPr>
        <p:txBody>
          <a:bodyPr wrap="square">
            <a:spAutoFit/>
          </a:bodyPr>
          <a:lstStyle/>
          <a:p>
            <a:r>
              <a:rPr lang="en-US" sz="2200" dirty="0"/>
              <a:t>Assume you want to estimate the time it takes for you to get home after work using a week’s commute sample data</a:t>
            </a:r>
          </a:p>
          <a:p>
            <a:r>
              <a:rPr lang="en-US" sz="2000" dirty="0"/>
              <a:t>18	32	22	35	25	22	21</a:t>
            </a:r>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4251B709-BB0B-4761-865C-CC316B6EE27D}"/>
                  </a:ext>
                </a:extLst>
              </p:cNvPr>
              <p:cNvSpPr/>
              <p:nvPr/>
            </p:nvSpPr>
            <p:spPr>
              <a:xfrm>
                <a:off x="838198" y="3105477"/>
                <a:ext cx="3636819" cy="72712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en-US" sz="2200" i="1" smtClean="0">
                              <a:latin typeface="Cambria Math" panose="02040503050406030204" pitchFamily="18" charset="0"/>
                            </a:rPr>
                          </m:ctrlPr>
                        </m:accPr>
                        <m:e>
                          <m:r>
                            <a:rPr lang="en-US" sz="2200" i="1" smtClean="0">
                              <a:latin typeface="Cambria Math" panose="02040503050406030204" pitchFamily="18" charset="0"/>
                              <a:ea typeface="Cambria Math" panose="02040503050406030204" pitchFamily="18" charset="0"/>
                            </a:rPr>
                            <m:t>𝜇</m:t>
                          </m:r>
                        </m:e>
                      </m:acc>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𝑥</m:t>
                          </m:r>
                        </m:e>
                      </m:acc>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18+…+21</m:t>
                          </m:r>
                        </m:num>
                        <m:den>
                          <m:r>
                            <a:rPr lang="en-US" sz="2200" b="0" i="1" smtClean="0">
                              <a:latin typeface="Cambria Math" panose="02040503050406030204" pitchFamily="18" charset="0"/>
                            </a:rPr>
                            <m:t>7</m:t>
                          </m:r>
                        </m:den>
                      </m:f>
                      <m:r>
                        <a:rPr lang="en-US" sz="2200" b="0" i="1" smtClean="0">
                          <a:latin typeface="Cambria Math" panose="02040503050406030204" pitchFamily="18" charset="0"/>
                        </a:rPr>
                        <m:t>=25</m:t>
                      </m:r>
                    </m:oMath>
                  </m:oMathPara>
                </a14:m>
                <a:endParaRPr lang="en-US" sz="2200" dirty="0"/>
              </a:p>
            </p:txBody>
          </p:sp>
        </mc:Choice>
        <mc:Fallback xmlns="">
          <p:sp>
            <p:nvSpPr>
              <p:cNvPr id="18" name="Rectangle 17">
                <a:extLst>
                  <a:ext uri="{FF2B5EF4-FFF2-40B4-BE49-F238E27FC236}">
                    <a16:creationId xmlns:a16="http://schemas.microsoft.com/office/drawing/2014/main" id="{4251B709-BB0B-4761-865C-CC316B6EE27D}"/>
                  </a:ext>
                </a:extLst>
              </p:cNvPr>
              <p:cNvSpPr>
                <a:spLocks noRot="1" noChangeAspect="1" noMove="1" noResize="1" noEditPoints="1" noAdjustHandles="1" noChangeArrowheads="1" noChangeShapeType="1" noTextEdit="1"/>
              </p:cNvSpPr>
              <p:nvPr/>
            </p:nvSpPr>
            <p:spPr>
              <a:xfrm>
                <a:off x="838198" y="3105477"/>
                <a:ext cx="3636819" cy="72712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454973E0-F44F-4B9E-821E-8C105400CD26}"/>
                  </a:ext>
                </a:extLst>
              </p:cNvPr>
              <p:cNvSpPr/>
              <p:nvPr/>
            </p:nvSpPr>
            <p:spPr>
              <a:xfrm>
                <a:off x="838198" y="3941412"/>
                <a:ext cx="3636819" cy="77168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200" b="0" i="1" smtClean="0">
                          <a:latin typeface="Cambria Math" panose="02040503050406030204" pitchFamily="18" charset="0"/>
                        </a:rPr>
                        <m:t>𝑉𝑎𝑟</m:t>
                      </m:r>
                      <m:d>
                        <m:dPr>
                          <m:ctrlPr>
                            <a:rPr lang="en-US" sz="2200" b="0" i="1" smtClean="0">
                              <a:latin typeface="Cambria Math" panose="02040503050406030204" pitchFamily="18" charset="0"/>
                            </a:rPr>
                          </m:ctrlPr>
                        </m:dPr>
                        <m:e>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𝑋</m:t>
                              </m:r>
                            </m:e>
                          </m:acc>
                        </m:e>
                      </m:d>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𝜎</m:t>
                              </m:r>
                            </m:e>
                            <m:sup>
                              <m:r>
                                <a:rPr lang="en-US" sz="2200" b="0" i="1" smtClean="0">
                                  <a:latin typeface="Cambria Math" panose="02040503050406030204" pitchFamily="18" charset="0"/>
                                </a:rPr>
                                <m:t>2</m:t>
                              </m:r>
                            </m:sup>
                          </m:sSup>
                        </m:num>
                        <m:den>
                          <m:r>
                            <a:rPr lang="en-US" sz="2200" b="0" i="1" smtClean="0">
                              <a:latin typeface="Cambria Math" panose="02040503050406030204" pitchFamily="18" charset="0"/>
                            </a:rPr>
                            <m:t>𝑛</m:t>
                          </m:r>
                        </m:den>
                      </m:f>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𝜎</m:t>
                              </m:r>
                            </m:e>
                            <m:sup>
                              <m:r>
                                <a:rPr lang="en-US" sz="2200" i="1">
                                  <a:latin typeface="Cambria Math" panose="02040503050406030204" pitchFamily="18" charset="0"/>
                                </a:rPr>
                                <m:t>2</m:t>
                              </m:r>
                            </m:sup>
                          </m:sSup>
                        </m:num>
                        <m:den>
                          <m:r>
                            <a:rPr lang="en-US" sz="2200" b="0" i="0" smtClean="0">
                              <a:latin typeface="Cambria Math" panose="02040503050406030204" pitchFamily="18" charset="0"/>
                            </a:rPr>
                            <m:t>7</m:t>
                          </m:r>
                        </m:den>
                      </m:f>
                    </m:oMath>
                  </m:oMathPara>
                </a14:m>
                <a:endParaRPr lang="en-US" sz="2200" dirty="0"/>
              </a:p>
            </p:txBody>
          </p:sp>
        </mc:Choice>
        <mc:Fallback xmlns="">
          <p:sp>
            <p:nvSpPr>
              <p:cNvPr id="20" name="Rectangle 19">
                <a:extLst>
                  <a:ext uri="{FF2B5EF4-FFF2-40B4-BE49-F238E27FC236}">
                    <a16:creationId xmlns:a16="http://schemas.microsoft.com/office/drawing/2014/main" id="{454973E0-F44F-4B9E-821E-8C105400CD26}"/>
                  </a:ext>
                </a:extLst>
              </p:cNvPr>
              <p:cNvSpPr>
                <a:spLocks noRot="1" noChangeAspect="1" noMove="1" noResize="1" noEditPoints="1" noAdjustHandles="1" noChangeArrowheads="1" noChangeShapeType="1" noTextEdit="1"/>
              </p:cNvSpPr>
              <p:nvPr/>
            </p:nvSpPr>
            <p:spPr>
              <a:xfrm>
                <a:off x="838198" y="3941412"/>
                <a:ext cx="3636819" cy="77168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15DB9BAD-500C-4FFC-8A57-E7638F31435C}"/>
                  </a:ext>
                </a:extLst>
              </p:cNvPr>
              <p:cNvSpPr/>
              <p:nvPr/>
            </p:nvSpPr>
            <p:spPr>
              <a:xfrm>
                <a:off x="865907" y="4821911"/>
                <a:ext cx="7377547" cy="74962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𝑠</m:t>
                          </m:r>
                        </m:e>
                        <m:sup>
                          <m:r>
                            <a:rPr lang="en-US" sz="2000" i="1">
                              <a:latin typeface="Cambria Math" panose="02040503050406030204" pitchFamily="18" charset="0"/>
                            </a:rPr>
                            <m:t>2</m:t>
                          </m:r>
                        </m:sup>
                      </m:sSup>
                      <m:r>
                        <a:rPr lang="en-US" sz="2000" b="0" i="1" smtClean="0">
                          <a:latin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6</m:t>
                          </m:r>
                        </m:den>
                      </m:f>
                      <m:nary>
                        <m:naryPr>
                          <m:chr m:val="∑"/>
                          <m:limLoc m:val="subSup"/>
                          <m:ctrlPr>
                            <a:rPr lang="en-US" sz="2000" i="1">
                              <a:latin typeface="Cambria Math" panose="02040503050406030204" pitchFamily="18" charset="0"/>
                              <a:ea typeface="Cambria Math" panose="02040503050406030204" pitchFamily="18" charset="0"/>
                            </a:rPr>
                          </m:ctrlPr>
                        </m:naryPr>
                        <m:sub>
                          <m:r>
                            <m:rPr>
                              <m:brk m:alnAt="25"/>
                            </m:rP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=1</m:t>
                          </m:r>
                        </m:sub>
                        <m:sup>
                          <m:r>
                            <a:rPr lang="en-US" sz="2000" b="0" i="1" smtClean="0">
                              <a:latin typeface="Cambria Math" panose="02040503050406030204" pitchFamily="18" charset="0"/>
                              <a:ea typeface="Cambria Math" panose="02040503050406030204" pitchFamily="18" charset="0"/>
                            </a:rPr>
                            <m:t>𝑛</m:t>
                          </m:r>
                        </m:sup>
                        <m:e>
                          <m:sSup>
                            <m:sSupPr>
                              <m:ctrlPr>
                                <a:rPr lang="en-US" sz="2000" i="1">
                                  <a:latin typeface="Cambria Math" panose="02040503050406030204" pitchFamily="18" charset="0"/>
                                  <a:ea typeface="Cambria Math" panose="02040503050406030204" pitchFamily="18" charset="0"/>
                                </a:rPr>
                              </m:ctrlPr>
                            </m:sSupPr>
                            <m:e>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𝑋</m:t>
                                      </m:r>
                                    </m:e>
                                    <m:sub>
                                      <m:r>
                                        <a:rPr lang="en-US" sz="2000" i="1">
                                          <a:latin typeface="Cambria Math" panose="02040503050406030204" pitchFamily="18" charset="0"/>
                                          <a:ea typeface="Cambria Math" panose="02040503050406030204" pitchFamily="18" charset="0"/>
                                        </a:rPr>
                                        <m:t>𝑖</m:t>
                                      </m:r>
                                    </m:sub>
                                  </m:sSub>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25</m:t>
                                  </m:r>
                                </m:e>
                              </m:d>
                            </m:e>
                            <m:sup>
                              <m:r>
                                <a:rPr lang="en-US" sz="2000" i="1">
                                  <a:latin typeface="Cambria Math" panose="02040503050406030204" pitchFamily="18" charset="0"/>
                                  <a:ea typeface="Cambria Math" panose="02040503050406030204" pitchFamily="18" charset="0"/>
                                </a:rPr>
                                <m:t>2</m:t>
                              </m:r>
                            </m:sup>
                          </m:sSup>
                        </m:e>
                      </m:nary>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sSup>
                            <m:sSupPr>
                              <m:ctrlPr>
                                <a:rPr lang="en-US" sz="2000" i="1">
                                  <a:latin typeface="Cambria Math" panose="02040503050406030204" pitchFamily="18" charset="0"/>
                                  <a:ea typeface="Cambria Math" panose="02040503050406030204" pitchFamily="18" charset="0"/>
                                </a:rPr>
                              </m:ctrlPr>
                            </m:sSupPr>
                            <m:e>
                              <m:d>
                                <m:dPr>
                                  <m:ctrlPr>
                                    <a:rPr lang="en-US" sz="2000" i="1">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18</m:t>
                                  </m:r>
                                  <m:r>
                                    <a:rPr lang="en-US" sz="2000" i="1">
                                      <a:latin typeface="Cambria Math" panose="02040503050406030204" pitchFamily="18" charset="0"/>
                                      <a:ea typeface="Cambria Math" panose="02040503050406030204" pitchFamily="18" charset="0"/>
                                    </a:rPr>
                                    <m:t>−25</m:t>
                                  </m:r>
                                </m:e>
                              </m:d>
                            </m:e>
                            <m:sup>
                              <m:r>
                                <a:rPr lang="en-US" sz="2000" i="1">
                                  <a:latin typeface="Cambria Math" panose="02040503050406030204" pitchFamily="18" charset="0"/>
                                  <a:ea typeface="Cambria Math" panose="02040503050406030204" pitchFamily="18" charset="0"/>
                                </a:rPr>
                                <m:t>2</m:t>
                              </m:r>
                            </m:sup>
                          </m:sSup>
                          <m:r>
                            <a:rPr lang="en-US" sz="2000" b="0" i="1" smtClean="0">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d>
                                <m:dPr>
                                  <m:ctrlPr>
                                    <a:rPr lang="en-US" sz="2000" i="1">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21</m:t>
                                  </m:r>
                                  <m:r>
                                    <a:rPr lang="en-US" sz="2000" i="1">
                                      <a:latin typeface="Cambria Math" panose="02040503050406030204" pitchFamily="18" charset="0"/>
                                      <a:ea typeface="Cambria Math" panose="02040503050406030204" pitchFamily="18" charset="0"/>
                                    </a:rPr>
                                    <m:t>−25</m:t>
                                  </m:r>
                                </m:e>
                              </m:d>
                            </m:e>
                            <m:sup>
                              <m:r>
                                <a:rPr lang="en-US" sz="2000" i="1">
                                  <a:latin typeface="Cambria Math" panose="02040503050406030204" pitchFamily="18" charset="0"/>
                                  <a:ea typeface="Cambria Math" panose="02040503050406030204" pitchFamily="18" charset="0"/>
                                </a:rPr>
                                <m:t>2</m:t>
                              </m:r>
                            </m:sup>
                          </m:sSup>
                        </m:num>
                        <m:den>
                          <m:r>
                            <a:rPr lang="en-US" sz="2000" b="0" i="1" smtClean="0">
                              <a:latin typeface="Cambria Math" panose="02040503050406030204" pitchFamily="18" charset="0"/>
                              <a:ea typeface="Cambria Math" panose="02040503050406030204" pitchFamily="18" charset="0"/>
                            </a:rPr>
                            <m:t>6</m:t>
                          </m:r>
                        </m:den>
                      </m:f>
                      <m:r>
                        <a:rPr lang="en-US" sz="2000" b="0" i="1" smtClean="0">
                          <a:latin typeface="Cambria Math" panose="02040503050406030204" pitchFamily="18" charset="0"/>
                          <a:ea typeface="Cambria Math" panose="02040503050406030204" pitchFamily="18" charset="0"/>
                        </a:rPr>
                        <m:t>=38.67</m:t>
                      </m:r>
                    </m:oMath>
                  </m:oMathPara>
                </a14:m>
                <a:endParaRPr lang="en-US" sz="2000" dirty="0"/>
              </a:p>
            </p:txBody>
          </p:sp>
        </mc:Choice>
        <mc:Fallback xmlns="">
          <p:sp>
            <p:nvSpPr>
              <p:cNvPr id="21" name="Rectangle 20">
                <a:extLst>
                  <a:ext uri="{FF2B5EF4-FFF2-40B4-BE49-F238E27FC236}">
                    <a16:creationId xmlns:a16="http://schemas.microsoft.com/office/drawing/2014/main" id="{15DB9BAD-500C-4FFC-8A57-E7638F31435C}"/>
                  </a:ext>
                </a:extLst>
              </p:cNvPr>
              <p:cNvSpPr>
                <a:spLocks noRot="1" noChangeAspect="1" noMove="1" noResize="1" noEditPoints="1" noAdjustHandles="1" noChangeArrowheads="1" noChangeShapeType="1" noTextEdit="1"/>
              </p:cNvSpPr>
              <p:nvPr/>
            </p:nvSpPr>
            <p:spPr>
              <a:xfrm>
                <a:off x="865907" y="4821911"/>
                <a:ext cx="7377547" cy="74962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521C7C08-D971-44AF-A794-96B42E6169C2}"/>
                  </a:ext>
                </a:extLst>
              </p:cNvPr>
              <p:cNvSpPr/>
              <p:nvPr/>
            </p:nvSpPr>
            <p:spPr>
              <a:xfrm>
                <a:off x="838198" y="5684735"/>
                <a:ext cx="3955476" cy="77168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en-US" sz="2200" b="0" i="1" smtClean="0">
                              <a:latin typeface="Cambria Math" panose="02040503050406030204" pitchFamily="18" charset="0"/>
                            </a:rPr>
                          </m:ctrlPr>
                        </m:accPr>
                        <m:e>
                          <m:r>
                            <a:rPr lang="en-US" sz="2200" i="1">
                              <a:latin typeface="Cambria Math" panose="02040503050406030204" pitchFamily="18" charset="0"/>
                            </a:rPr>
                            <m:t>𝑉𝑎𝑟</m:t>
                          </m:r>
                          <m:d>
                            <m:dPr>
                              <m:ctrlPr>
                                <a:rPr lang="en-US" sz="2200" i="1">
                                  <a:latin typeface="Cambria Math" panose="02040503050406030204" pitchFamily="18" charset="0"/>
                                </a:rPr>
                              </m:ctrlPr>
                            </m:dPr>
                            <m:e>
                              <m:acc>
                                <m:accPr>
                                  <m:chr m:val="̅"/>
                                  <m:ctrlPr>
                                    <a:rPr lang="en-US" sz="2200" i="1">
                                      <a:latin typeface="Cambria Math" panose="02040503050406030204" pitchFamily="18" charset="0"/>
                                    </a:rPr>
                                  </m:ctrlPr>
                                </m:accPr>
                                <m:e>
                                  <m:r>
                                    <a:rPr lang="en-US" sz="2200" i="1">
                                      <a:latin typeface="Cambria Math" panose="02040503050406030204" pitchFamily="18" charset="0"/>
                                    </a:rPr>
                                    <m:t>𝑋</m:t>
                                  </m:r>
                                </m:e>
                              </m:acc>
                            </m:e>
                          </m:d>
                        </m:e>
                      </m:acc>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𝑆</m:t>
                              </m:r>
                            </m:e>
                            <m:sup>
                              <m:r>
                                <a:rPr lang="en-US" sz="2200" b="0" i="1" smtClean="0">
                                  <a:latin typeface="Cambria Math" panose="02040503050406030204" pitchFamily="18" charset="0"/>
                                </a:rPr>
                                <m:t>2</m:t>
                              </m:r>
                            </m:sup>
                          </m:sSup>
                        </m:num>
                        <m:den>
                          <m:r>
                            <a:rPr lang="en-US" sz="2200" b="0" i="1" smtClean="0">
                              <a:latin typeface="Cambria Math" panose="02040503050406030204" pitchFamily="18" charset="0"/>
                            </a:rPr>
                            <m:t>𝑛</m:t>
                          </m:r>
                        </m:den>
                      </m:f>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38.67</m:t>
                          </m:r>
                        </m:num>
                        <m:den>
                          <m:r>
                            <a:rPr lang="en-US" sz="2200" b="0" i="0" smtClean="0">
                              <a:latin typeface="Cambria Math" panose="02040503050406030204" pitchFamily="18" charset="0"/>
                            </a:rPr>
                            <m:t>7</m:t>
                          </m:r>
                        </m:den>
                      </m:f>
                      <m:r>
                        <a:rPr lang="en-US" sz="2200" b="0" i="0" smtClean="0">
                          <a:latin typeface="Cambria Math" panose="02040503050406030204" pitchFamily="18" charset="0"/>
                        </a:rPr>
                        <m:t>=5.52</m:t>
                      </m:r>
                    </m:oMath>
                  </m:oMathPara>
                </a14:m>
                <a:endParaRPr lang="en-US" sz="2200" dirty="0"/>
              </a:p>
            </p:txBody>
          </p:sp>
        </mc:Choice>
        <mc:Fallback xmlns="">
          <p:sp>
            <p:nvSpPr>
              <p:cNvPr id="22" name="Rectangle 21">
                <a:extLst>
                  <a:ext uri="{FF2B5EF4-FFF2-40B4-BE49-F238E27FC236}">
                    <a16:creationId xmlns:a16="http://schemas.microsoft.com/office/drawing/2014/main" id="{521C7C08-D971-44AF-A794-96B42E6169C2}"/>
                  </a:ext>
                </a:extLst>
              </p:cNvPr>
              <p:cNvSpPr>
                <a:spLocks noRot="1" noChangeAspect="1" noMove="1" noResize="1" noEditPoints="1" noAdjustHandles="1" noChangeArrowheads="1" noChangeShapeType="1" noTextEdit="1"/>
              </p:cNvSpPr>
              <p:nvPr/>
            </p:nvSpPr>
            <p:spPr>
              <a:xfrm>
                <a:off x="838198" y="5684735"/>
                <a:ext cx="3955476" cy="77168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8499469-B36D-4100-9AD6-7BCE4A2967C3}"/>
                  </a:ext>
                </a:extLst>
              </p:cNvPr>
              <p:cNvSpPr txBox="1"/>
              <p:nvPr/>
            </p:nvSpPr>
            <p:spPr>
              <a:xfrm>
                <a:off x="7536873" y="5730466"/>
                <a:ext cx="4452487" cy="781304"/>
              </a:xfrm>
              <a:prstGeom prst="rect">
                <a:avLst/>
              </a:prstGeom>
              <a:solidFill>
                <a:srgbClr val="CCCCFF"/>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i="1" smtClean="0">
                          <a:latin typeface="Cambria Math" panose="02040503050406030204" pitchFamily="18" charset="0"/>
                        </a:rPr>
                        <m:t>𝑠𝑒</m:t>
                      </m:r>
                      <m:d>
                        <m:dPr>
                          <m:ctrlPr>
                            <a:rPr lang="en-US" sz="2200" i="1">
                              <a:latin typeface="Cambria Math" panose="02040503050406030204" pitchFamily="18" charset="0"/>
                            </a:rPr>
                          </m:ctrlPr>
                        </m:dPr>
                        <m:e>
                          <m:acc>
                            <m:accPr>
                              <m:chr m:val="̅"/>
                              <m:ctrlPr>
                                <a:rPr lang="en-US" sz="2200" i="1">
                                  <a:latin typeface="Cambria Math" panose="02040503050406030204" pitchFamily="18" charset="0"/>
                                </a:rPr>
                              </m:ctrlPr>
                            </m:accPr>
                            <m:e>
                              <m:r>
                                <a:rPr lang="en-US" sz="2200" i="1">
                                  <a:latin typeface="Cambria Math" panose="02040503050406030204" pitchFamily="18" charset="0"/>
                                </a:rPr>
                                <m:t>𝑋</m:t>
                              </m:r>
                            </m:e>
                          </m:acc>
                        </m:e>
                      </m:d>
                      <m:r>
                        <a:rPr lang="en-US" sz="2200" b="0" i="1" smtClean="0">
                          <a:latin typeface="Cambria Math" panose="02040503050406030204" pitchFamily="18" charset="0"/>
                        </a:rPr>
                        <m:t>=</m:t>
                      </m:r>
                      <m:rad>
                        <m:radPr>
                          <m:degHide m:val="on"/>
                          <m:ctrlPr>
                            <a:rPr lang="en-US" sz="2200" i="1" smtClean="0">
                              <a:latin typeface="Cambria Math" panose="02040503050406030204" pitchFamily="18" charset="0"/>
                            </a:rPr>
                          </m:ctrlPr>
                        </m:radPr>
                        <m:deg/>
                        <m:e>
                          <m:acc>
                            <m:accPr>
                              <m:chr m:val="̂"/>
                              <m:ctrlPr>
                                <a:rPr lang="en-US" sz="2200" i="1">
                                  <a:latin typeface="Cambria Math" panose="02040503050406030204" pitchFamily="18" charset="0"/>
                                </a:rPr>
                              </m:ctrlPr>
                            </m:accPr>
                            <m:e>
                              <m:r>
                                <a:rPr lang="en-US" sz="2200" i="1">
                                  <a:latin typeface="Cambria Math" panose="02040503050406030204" pitchFamily="18" charset="0"/>
                                </a:rPr>
                                <m:t>𝑉𝑎𝑟</m:t>
                              </m:r>
                              <m:d>
                                <m:dPr>
                                  <m:ctrlPr>
                                    <a:rPr lang="en-US" sz="2200" i="1">
                                      <a:latin typeface="Cambria Math" panose="02040503050406030204" pitchFamily="18" charset="0"/>
                                    </a:rPr>
                                  </m:ctrlPr>
                                </m:dPr>
                                <m:e>
                                  <m:acc>
                                    <m:accPr>
                                      <m:chr m:val="̅"/>
                                      <m:ctrlPr>
                                        <a:rPr lang="en-US" sz="2200" i="1">
                                          <a:latin typeface="Cambria Math" panose="02040503050406030204" pitchFamily="18" charset="0"/>
                                        </a:rPr>
                                      </m:ctrlPr>
                                    </m:accPr>
                                    <m:e>
                                      <m:r>
                                        <a:rPr lang="en-US" sz="2200" i="1">
                                          <a:latin typeface="Cambria Math" panose="02040503050406030204" pitchFamily="18" charset="0"/>
                                        </a:rPr>
                                        <m:t>𝑋</m:t>
                                      </m:r>
                                    </m:e>
                                  </m:acc>
                                </m:e>
                              </m:d>
                            </m:e>
                          </m:acc>
                        </m:e>
                      </m:rad>
                      <m:r>
                        <a:rPr lang="en-US" sz="2200" b="0" i="1" smtClean="0">
                          <a:latin typeface="Cambria Math" panose="02040503050406030204" pitchFamily="18" charset="0"/>
                        </a:rPr>
                        <m:t>=2.35</m:t>
                      </m:r>
                    </m:oMath>
                  </m:oMathPara>
                </a14:m>
                <a:endParaRPr lang="en-US" sz="2200" dirty="0"/>
              </a:p>
            </p:txBody>
          </p:sp>
        </mc:Choice>
        <mc:Fallback xmlns="">
          <p:sp>
            <p:nvSpPr>
              <p:cNvPr id="23" name="TextBox 22">
                <a:extLst>
                  <a:ext uri="{FF2B5EF4-FFF2-40B4-BE49-F238E27FC236}">
                    <a16:creationId xmlns:a16="http://schemas.microsoft.com/office/drawing/2014/main" id="{48499469-B36D-4100-9AD6-7BCE4A2967C3}"/>
                  </a:ext>
                </a:extLst>
              </p:cNvPr>
              <p:cNvSpPr txBox="1">
                <a:spLocks noRot="1" noChangeAspect="1" noMove="1" noResize="1" noEditPoints="1" noAdjustHandles="1" noChangeArrowheads="1" noChangeShapeType="1" noTextEdit="1"/>
              </p:cNvSpPr>
              <p:nvPr/>
            </p:nvSpPr>
            <p:spPr>
              <a:xfrm>
                <a:off x="7536873" y="5730466"/>
                <a:ext cx="4452487" cy="781304"/>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5427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10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1" grpId="0"/>
      <p:bldP spid="22" grpId="0"/>
      <p:bldP spid="2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1EE58E8-9AD9-442A-9334-144BF844F85D}"/>
              </a:ext>
            </a:extLst>
          </p:cNvPr>
          <p:cNvSpPr txBox="1"/>
          <p:nvPr/>
        </p:nvSpPr>
        <p:spPr>
          <a:xfrm>
            <a:off x="7702018" y="2397793"/>
            <a:ext cx="4274075" cy="1943860"/>
          </a:xfrm>
          <a:prstGeom prst="rect">
            <a:avLst/>
          </a:prstGeom>
          <a:solidFill>
            <a:srgbClr val="CCFF99"/>
          </a:solidFill>
        </p:spPr>
        <p:txBody>
          <a:bodyPr wrap="square" rtlCol="0">
            <a:spAutoFit/>
          </a:bodyPr>
          <a:lstStyle/>
          <a:p>
            <a:endParaRPr lang="en-US" dirty="0"/>
          </a:p>
        </p:txBody>
      </p:sp>
      <p:sp>
        <p:nvSpPr>
          <p:cNvPr id="2" name="Title 1">
            <a:extLst>
              <a:ext uri="{FF2B5EF4-FFF2-40B4-BE49-F238E27FC236}">
                <a16:creationId xmlns:a16="http://schemas.microsoft.com/office/drawing/2014/main" id="{79D67C3D-AB9A-4255-B1BD-5B955DB42379}"/>
              </a:ext>
            </a:extLst>
          </p:cNvPr>
          <p:cNvSpPr>
            <a:spLocks noGrp="1"/>
          </p:cNvSpPr>
          <p:nvPr>
            <p:ph type="title"/>
          </p:nvPr>
        </p:nvSpPr>
        <p:spPr>
          <a:xfrm>
            <a:off x="838200" y="365125"/>
            <a:ext cx="6548252" cy="1325563"/>
          </a:xfrm>
        </p:spPr>
        <p:txBody>
          <a:bodyPr>
            <a:normAutofit/>
          </a:bodyPr>
          <a:lstStyle/>
          <a:p>
            <a:r>
              <a:rPr lang="en-US" sz="3600" dirty="0">
                <a:solidFill>
                  <a:srgbClr val="990033"/>
                </a:solidFill>
              </a:rPr>
              <a:t>Confidence Intervals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5B297E7-8305-4FDE-A3E3-07D93411BBCC}"/>
                  </a:ext>
                </a:extLst>
              </p:cNvPr>
              <p:cNvSpPr txBox="1"/>
              <p:nvPr/>
            </p:nvSpPr>
            <p:spPr>
              <a:xfrm>
                <a:off x="838200" y="1690688"/>
                <a:ext cx="5633852" cy="769441"/>
              </a:xfrm>
              <a:prstGeom prst="rect">
                <a:avLst/>
              </a:prstGeom>
              <a:noFill/>
            </p:spPr>
            <p:txBody>
              <a:bodyPr wrap="square" rtlCol="0">
                <a:spAutoFit/>
              </a:bodyPr>
              <a:lstStyle/>
              <a:p>
                <a:r>
                  <a:rPr lang="en-US" sz="2200" dirty="0"/>
                  <a:t>The general way to build a (1-</a:t>
                </a:r>
                <a:r>
                  <a:rPr lang="el-GR" sz="2200" dirty="0"/>
                  <a:t>α</a:t>
                </a:r>
                <a:r>
                  <a:rPr lang="en-US" sz="2200" dirty="0"/>
                  <a:t>)% confidence interval for parameter </a:t>
                </a:r>
                <a14:m>
                  <m:oMath xmlns:m="http://schemas.openxmlformats.org/officeDocument/2006/math">
                    <m:r>
                      <a:rPr lang="en-US" sz="2200" i="1">
                        <a:latin typeface="Cambria Math" panose="02040503050406030204" pitchFamily="18" charset="0"/>
                        <a:ea typeface="Cambria Math" panose="02040503050406030204" pitchFamily="18" charset="0"/>
                      </a:rPr>
                      <m:t>𝜃</m:t>
                    </m:r>
                  </m:oMath>
                </a14:m>
                <a:r>
                  <a:rPr lang="en-US" sz="2200" dirty="0"/>
                  <a:t> is to use</a:t>
                </a:r>
              </a:p>
            </p:txBody>
          </p:sp>
        </mc:Choice>
        <mc:Fallback xmlns="">
          <p:sp>
            <p:nvSpPr>
              <p:cNvPr id="4" name="TextBox 3">
                <a:extLst>
                  <a:ext uri="{FF2B5EF4-FFF2-40B4-BE49-F238E27FC236}">
                    <a16:creationId xmlns:a16="http://schemas.microsoft.com/office/drawing/2014/main" id="{35B297E7-8305-4FDE-A3E3-07D93411BBCC}"/>
                  </a:ext>
                </a:extLst>
              </p:cNvPr>
              <p:cNvSpPr txBox="1">
                <a:spLocks noRot="1" noChangeAspect="1" noMove="1" noResize="1" noEditPoints="1" noAdjustHandles="1" noChangeArrowheads="1" noChangeShapeType="1" noTextEdit="1"/>
              </p:cNvSpPr>
              <p:nvPr/>
            </p:nvSpPr>
            <p:spPr>
              <a:xfrm>
                <a:off x="838200" y="1690688"/>
                <a:ext cx="5633852" cy="769441"/>
              </a:xfrm>
              <a:prstGeom prst="rect">
                <a:avLst/>
              </a:prstGeom>
              <a:blipFill>
                <a:blip r:embed="rId3"/>
                <a:stretch>
                  <a:fillRect l="-1407" t="-4724" b="-14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9AAA40C-72A6-46ED-BE83-1A1DCCB0276A}"/>
                  </a:ext>
                </a:extLst>
              </p:cNvPr>
              <p:cNvSpPr txBox="1"/>
              <p:nvPr/>
            </p:nvSpPr>
            <p:spPr>
              <a:xfrm>
                <a:off x="843148" y="2826327"/>
                <a:ext cx="1187533" cy="1122295"/>
              </a:xfrm>
              <a:prstGeom prst="rect">
                <a:avLst/>
              </a:prstGeom>
              <a:noFill/>
            </p:spPr>
            <p:txBody>
              <a:bodyPr wrap="square" rtlCol="0">
                <a:spAutoFit/>
              </a:bodyPr>
              <a:lstStyle/>
              <a:p>
                <a:pPr algn="ctr"/>
                <a:r>
                  <a:rPr lang="en-US" sz="2200" dirty="0"/>
                  <a:t>Point estimate</a:t>
                </a:r>
              </a:p>
              <a:p>
                <a:pPr algn="ctr"/>
                <a:r>
                  <a:rPr lang="en-US" sz="2200" dirty="0"/>
                  <a:t>(</a:t>
                </a:r>
                <a14:m>
                  <m:oMath xmlns:m="http://schemas.openxmlformats.org/officeDocument/2006/math">
                    <m:acc>
                      <m:accPr>
                        <m:chr m:val="̂"/>
                        <m:ctrlPr>
                          <a:rPr lang="en-US" sz="2200" i="1">
                            <a:latin typeface="Cambria Math" panose="02040503050406030204" pitchFamily="18" charset="0"/>
                          </a:rPr>
                        </m:ctrlPr>
                      </m:accPr>
                      <m:e>
                        <m:r>
                          <a:rPr lang="en-US" sz="2200" i="1" smtClean="0">
                            <a:latin typeface="Cambria Math" panose="02040503050406030204" pitchFamily="18" charset="0"/>
                            <a:ea typeface="Cambria Math" panose="02040503050406030204" pitchFamily="18" charset="0"/>
                          </a:rPr>
                          <m:t>𝜃</m:t>
                        </m:r>
                      </m:e>
                    </m:acc>
                  </m:oMath>
                </a14:m>
                <a:r>
                  <a:rPr lang="en-US" sz="2200" dirty="0"/>
                  <a:t>)</a:t>
                </a:r>
              </a:p>
            </p:txBody>
          </p:sp>
        </mc:Choice>
        <mc:Fallback xmlns="">
          <p:sp>
            <p:nvSpPr>
              <p:cNvPr id="9" name="TextBox 8">
                <a:extLst>
                  <a:ext uri="{FF2B5EF4-FFF2-40B4-BE49-F238E27FC236}">
                    <a16:creationId xmlns:a16="http://schemas.microsoft.com/office/drawing/2014/main" id="{F9AAA40C-72A6-46ED-BE83-1A1DCCB0276A}"/>
                  </a:ext>
                </a:extLst>
              </p:cNvPr>
              <p:cNvSpPr txBox="1">
                <a:spLocks noRot="1" noChangeAspect="1" noMove="1" noResize="1" noEditPoints="1" noAdjustHandles="1" noChangeArrowheads="1" noChangeShapeType="1" noTextEdit="1"/>
              </p:cNvSpPr>
              <p:nvPr/>
            </p:nvSpPr>
            <p:spPr>
              <a:xfrm>
                <a:off x="843148" y="2826327"/>
                <a:ext cx="1187533" cy="1122295"/>
              </a:xfrm>
              <a:prstGeom prst="rect">
                <a:avLst/>
              </a:prstGeom>
              <a:blipFill>
                <a:blip r:embed="rId4"/>
                <a:stretch>
                  <a:fillRect l="-6154" t="-3804" r="-6154" b="-10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D8EAFAA-B102-425D-9E31-4F7A2F823F3D}"/>
                  </a:ext>
                </a:extLst>
              </p:cNvPr>
              <p:cNvSpPr txBox="1"/>
              <p:nvPr/>
            </p:nvSpPr>
            <p:spPr>
              <a:xfrm>
                <a:off x="2107896" y="3118715"/>
                <a:ext cx="356259"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i="1" smtClean="0">
                          <a:latin typeface="Cambria Math" panose="02040503050406030204" pitchFamily="18" charset="0"/>
                          <a:ea typeface="Cambria Math" panose="02040503050406030204" pitchFamily="18" charset="0"/>
                        </a:rPr>
                        <m:t>±</m:t>
                      </m:r>
                    </m:oMath>
                  </m:oMathPara>
                </a14:m>
                <a:endParaRPr lang="en-US" sz="2200" dirty="0"/>
              </a:p>
            </p:txBody>
          </p:sp>
        </mc:Choice>
        <mc:Fallback xmlns="">
          <p:sp>
            <p:nvSpPr>
              <p:cNvPr id="10" name="TextBox 9">
                <a:extLst>
                  <a:ext uri="{FF2B5EF4-FFF2-40B4-BE49-F238E27FC236}">
                    <a16:creationId xmlns:a16="http://schemas.microsoft.com/office/drawing/2014/main" id="{4D8EAFAA-B102-425D-9E31-4F7A2F823F3D}"/>
                  </a:ext>
                </a:extLst>
              </p:cNvPr>
              <p:cNvSpPr txBox="1">
                <a:spLocks noRot="1" noChangeAspect="1" noMove="1" noResize="1" noEditPoints="1" noAdjustHandles="1" noChangeArrowheads="1" noChangeShapeType="1" noTextEdit="1"/>
              </p:cNvSpPr>
              <p:nvPr/>
            </p:nvSpPr>
            <p:spPr>
              <a:xfrm>
                <a:off x="2107896" y="3118715"/>
                <a:ext cx="356259" cy="430887"/>
              </a:xfrm>
              <a:prstGeom prst="rect">
                <a:avLst/>
              </a:prstGeom>
              <a:blipFill>
                <a:blip r:embed="rId6"/>
                <a:stretch>
                  <a:fillRect l="-5172" r="-15517" b="-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BF1CF1B-290F-4141-964B-32152B0161A1}"/>
                  </a:ext>
                </a:extLst>
              </p:cNvPr>
              <p:cNvSpPr txBox="1"/>
              <p:nvPr/>
            </p:nvSpPr>
            <p:spPr>
              <a:xfrm>
                <a:off x="2565098" y="2714958"/>
                <a:ext cx="2662036" cy="1817613"/>
              </a:xfrm>
              <a:prstGeom prst="rect">
                <a:avLst/>
              </a:prstGeom>
              <a:noFill/>
            </p:spPr>
            <p:txBody>
              <a:bodyPr wrap="square" rtlCol="0">
                <a:spAutoFit/>
              </a:bodyPr>
              <a:lstStyle/>
              <a:p>
                <a:pPr algn="ctr"/>
                <a:r>
                  <a:rPr lang="en-US" sz="2200" dirty="0"/>
                  <a:t>A </a:t>
                </a:r>
                <a14:m>
                  <m:oMath xmlns:m="http://schemas.openxmlformats.org/officeDocument/2006/math">
                    <m:r>
                      <a:rPr lang="en-US" sz="2200" i="1" dirty="0" smtClean="0">
                        <a:latin typeface="Cambria Math" panose="02040503050406030204" pitchFamily="18" charset="0"/>
                      </a:rPr>
                      <m:t>𝑡</m:t>
                    </m:r>
                  </m:oMath>
                </a14:m>
                <a:r>
                  <a:rPr lang="en-US" sz="2200" dirty="0"/>
                  <a:t> percentage point leaving </a:t>
                </a:r>
                <a14:m>
                  <m:oMath xmlns:m="http://schemas.openxmlformats.org/officeDocument/2006/math">
                    <m:r>
                      <a:rPr lang="en-US" sz="2200" i="1" smtClean="0">
                        <a:latin typeface="Cambria Math" panose="02040503050406030204" pitchFamily="18" charset="0"/>
                        <a:ea typeface="Cambria Math" panose="02040503050406030204" pitchFamily="18" charset="0"/>
                      </a:rPr>
                      <m:t>𝛼</m:t>
                    </m:r>
                    <m:r>
                      <a:rPr lang="en-US" sz="2200" b="0" i="1" smtClean="0">
                        <a:latin typeface="Cambria Math" panose="02040503050406030204" pitchFamily="18" charset="0"/>
                        <a:ea typeface="Cambria Math" panose="02040503050406030204" pitchFamily="18" charset="0"/>
                      </a:rPr>
                      <m:t>/2</m:t>
                    </m:r>
                  </m:oMath>
                </a14:m>
                <a:r>
                  <a:rPr lang="en-US" sz="2200" dirty="0"/>
                  <a:t> in the upper tail, based on </a:t>
                </a:r>
                <a14:m>
                  <m:oMath xmlns:m="http://schemas.openxmlformats.org/officeDocument/2006/math">
                    <m:r>
                      <a:rPr lang="en-US" sz="2200" i="1" smtClean="0">
                        <a:latin typeface="Cambria Math" panose="02040503050406030204" pitchFamily="18" charset="0"/>
                        <a:ea typeface="Cambria Math" panose="02040503050406030204" pitchFamily="18" charset="0"/>
                      </a:rPr>
                      <m:t>𝜐</m:t>
                    </m:r>
                  </m:oMath>
                </a14:m>
                <a:r>
                  <a:rPr lang="en-US" sz="2200" dirty="0"/>
                  <a:t> degree of freedom</a:t>
                </a:r>
              </a:p>
              <a:p>
                <a:pPr algn="ctr"/>
                <a:r>
                  <a:rPr lang="en-US" sz="2200" dirty="0"/>
                  <a:t>(</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𝑡</m:t>
                        </m:r>
                      </m:e>
                      <m:sub>
                        <m:d>
                          <m:dPr>
                            <m:ctrlPr>
                              <a:rPr lang="en-US" sz="2200" i="1">
                                <a:latin typeface="Cambria Math" panose="02040503050406030204" pitchFamily="18" charset="0"/>
                              </a:rPr>
                            </m:ctrlPr>
                          </m:dPr>
                          <m:e>
                            <m:r>
                              <a:rPr lang="en-US" sz="2200" i="1">
                                <a:latin typeface="Cambria Math" panose="02040503050406030204" pitchFamily="18" charset="0"/>
                                <a:ea typeface="Cambria Math" panose="02040503050406030204" pitchFamily="18" charset="0"/>
                              </a:rPr>
                              <m:t>𝜐</m:t>
                            </m:r>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𝛼</m:t>
                            </m:r>
                            <m:r>
                              <a:rPr lang="en-US" sz="2200" i="1">
                                <a:latin typeface="Cambria Math" panose="02040503050406030204" pitchFamily="18" charset="0"/>
                                <a:ea typeface="Cambria Math" panose="02040503050406030204" pitchFamily="18" charset="0"/>
                              </a:rPr>
                              <m:t>/2</m:t>
                            </m:r>
                          </m:e>
                        </m:d>
                      </m:sub>
                    </m:sSub>
                  </m:oMath>
                </a14:m>
                <a:r>
                  <a:rPr lang="en-US" sz="2200" dirty="0"/>
                  <a:t>)</a:t>
                </a:r>
              </a:p>
            </p:txBody>
          </p:sp>
        </mc:Choice>
        <mc:Fallback xmlns="">
          <p:sp>
            <p:nvSpPr>
              <p:cNvPr id="11" name="TextBox 10">
                <a:extLst>
                  <a:ext uri="{FF2B5EF4-FFF2-40B4-BE49-F238E27FC236}">
                    <a16:creationId xmlns:a16="http://schemas.microsoft.com/office/drawing/2014/main" id="{2BF1CF1B-290F-4141-964B-32152B0161A1}"/>
                  </a:ext>
                </a:extLst>
              </p:cNvPr>
              <p:cNvSpPr txBox="1">
                <a:spLocks noRot="1" noChangeAspect="1" noMove="1" noResize="1" noEditPoints="1" noAdjustHandles="1" noChangeArrowheads="1" noChangeShapeType="1" noTextEdit="1"/>
              </p:cNvSpPr>
              <p:nvPr/>
            </p:nvSpPr>
            <p:spPr>
              <a:xfrm>
                <a:off x="2565098" y="2714958"/>
                <a:ext cx="2662036" cy="1817613"/>
              </a:xfrm>
              <a:prstGeom prst="rect">
                <a:avLst/>
              </a:prstGeom>
              <a:blipFill>
                <a:blip r:embed="rId7"/>
                <a:stretch>
                  <a:fillRect l="-2752" t="-2007" r="-2752"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44EE202-7283-4FA2-809A-73E8675941B3}"/>
                  </a:ext>
                </a:extLst>
              </p:cNvPr>
              <p:cNvSpPr txBox="1"/>
              <p:nvPr/>
            </p:nvSpPr>
            <p:spPr>
              <a:xfrm>
                <a:off x="5446832" y="2714958"/>
                <a:ext cx="1880245" cy="1460849"/>
              </a:xfrm>
              <a:prstGeom prst="rect">
                <a:avLst/>
              </a:prstGeom>
              <a:noFill/>
            </p:spPr>
            <p:txBody>
              <a:bodyPr wrap="square" rtlCol="0">
                <a:spAutoFit/>
              </a:bodyPr>
              <a:lstStyle/>
              <a:p>
                <a:pPr algn="ctr"/>
                <a:r>
                  <a:rPr lang="en-US" sz="2200" dirty="0"/>
                  <a:t>Standard error of the point estimate </a:t>
                </a:r>
              </a:p>
              <a:p>
                <a:pPr algn="ctr"/>
                <a:r>
                  <a:rPr lang="en-US" sz="2200" dirty="0"/>
                  <a:t>(se(</a:t>
                </a:r>
                <a14:m>
                  <m:oMath xmlns:m="http://schemas.openxmlformats.org/officeDocument/2006/math">
                    <m:acc>
                      <m:accPr>
                        <m:chr m:val="̂"/>
                        <m:ctrlPr>
                          <a:rPr lang="en-US" sz="2200" i="1">
                            <a:latin typeface="Cambria Math" panose="02040503050406030204" pitchFamily="18" charset="0"/>
                          </a:rPr>
                        </m:ctrlPr>
                      </m:accPr>
                      <m:e>
                        <m:r>
                          <a:rPr lang="en-US" sz="2200" i="1" smtClean="0">
                            <a:latin typeface="Cambria Math" panose="02040503050406030204" pitchFamily="18" charset="0"/>
                            <a:ea typeface="Cambria Math" panose="02040503050406030204" pitchFamily="18" charset="0"/>
                          </a:rPr>
                          <m:t>𝜃</m:t>
                        </m:r>
                      </m:e>
                    </m:acc>
                  </m:oMath>
                </a14:m>
                <a:r>
                  <a:rPr lang="en-US" sz="2200" dirty="0"/>
                  <a:t> ) )</a:t>
                </a:r>
              </a:p>
            </p:txBody>
          </p:sp>
        </mc:Choice>
        <mc:Fallback xmlns="">
          <p:sp>
            <p:nvSpPr>
              <p:cNvPr id="12" name="TextBox 11">
                <a:extLst>
                  <a:ext uri="{FF2B5EF4-FFF2-40B4-BE49-F238E27FC236}">
                    <a16:creationId xmlns:a16="http://schemas.microsoft.com/office/drawing/2014/main" id="{544EE202-7283-4FA2-809A-73E8675941B3}"/>
                  </a:ext>
                </a:extLst>
              </p:cNvPr>
              <p:cNvSpPr txBox="1">
                <a:spLocks noRot="1" noChangeAspect="1" noMove="1" noResize="1" noEditPoints="1" noAdjustHandles="1" noChangeArrowheads="1" noChangeShapeType="1" noTextEdit="1"/>
              </p:cNvSpPr>
              <p:nvPr/>
            </p:nvSpPr>
            <p:spPr>
              <a:xfrm>
                <a:off x="5446832" y="2714958"/>
                <a:ext cx="1880245" cy="1460849"/>
              </a:xfrm>
              <a:prstGeom prst="rect">
                <a:avLst/>
              </a:prstGeom>
              <a:blipFill>
                <a:blip r:embed="rId8"/>
                <a:stretch>
                  <a:fillRect l="-3247" t="-2500" r="-6494" b="-79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298FDC7-9436-4C7A-9270-840C6A333E36}"/>
                  </a:ext>
                </a:extLst>
              </p:cNvPr>
              <p:cNvSpPr txBox="1"/>
              <p:nvPr/>
            </p:nvSpPr>
            <p:spPr>
              <a:xfrm>
                <a:off x="5205371" y="3116739"/>
                <a:ext cx="356259"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i="1" smtClean="0">
                          <a:latin typeface="Cambria Math" panose="02040503050406030204" pitchFamily="18" charset="0"/>
                          <a:ea typeface="Cambria Math" panose="02040503050406030204" pitchFamily="18" charset="0"/>
                        </a:rPr>
                        <m:t>×</m:t>
                      </m:r>
                    </m:oMath>
                  </m:oMathPara>
                </a14:m>
                <a:endParaRPr lang="en-US" sz="2200" dirty="0"/>
              </a:p>
            </p:txBody>
          </p:sp>
        </mc:Choice>
        <mc:Fallback xmlns="">
          <p:sp>
            <p:nvSpPr>
              <p:cNvPr id="13" name="TextBox 12">
                <a:extLst>
                  <a:ext uri="{FF2B5EF4-FFF2-40B4-BE49-F238E27FC236}">
                    <a16:creationId xmlns:a16="http://schemas.microsoft.com/office/drawing/2014/main" id="{D298FDC7-9436-4C7A-9270-840C6A333E36}"/>
                  </a:ext>
                </a:extLst>
              </p:cNvPr>
              <p:cNvSpPr txBox="1">
                <a:spLocks noRot="1" noChangeAspect="1" noMove="1" noResize="1" noEditPoints="1" noAdjustHandles="1" noChangeArrowheads="1" noChangeShapeType="1" noTextEdit="1"/>
              </p:cNvSpPr>
              <p:nvPr/>
            </p:nvSpPr>
            <p:spPr>
              <a:xfrm>
                <a:off x="5205371" y="3116739"/>
                <a:ext cx="356259" cy="430887"/>
              </a:xfrm>
              <a:prstGeom prst="rect">
                <a:avLst/>
              </a:prstGeom>
              <a:blipFill>
                <a:blip r:embed="rId9"/>
                <a:stretch>
                  <a:fillRect r="-5172"/>
                </a:stretch>
              </a:blipFill>
            </p:spPr>
            <p:txBody>
              <a:bodyPr/>
              <a:lstStyle/>
              <a:p>
                <a:r>
                  <a:rPr lang="en-US">
                    <a:noFill/>
                  </a:rPr>
                  <a:t> </a:t>
                </a:r>
              </a:p>
            </p:txBody>
          </p:sp>
        </mc:Fallback>
      </mc:AlternateContent>
      <p:pic>
        <p:nvPicPr>
          <p:cNvPr id="14" name="Picture 6" descr="C:\Users\ASaghafi\Desktop\5-5-school-pencil-compass-set-of-12-708-fs-alv-7.jpg">
            <a:extLst>
              <a:ext uri="{FF2B5EF4-FFF2-40B4-BE49-F238E27FC236}">
                <a16:creationId xmlns:a16="http://schemas.microsoft.com/office/drawing/2014/main" id="{E1FE0D45-AE40-4411-AA3F-BA8EE555F9F6}"/>
              </a:ext>
            </a:extLst>
          </p:cNvPr>
          <p:cNvPicPr>
            <a:picLocks noChangeAspect="1" noChangeArrowheads="1"/>
          </p:cNvPicPr>
          <p:nvPr/>
        </p:nvPicPr>
        <p:blipFill>
          <a:blip r:embed="rId10" cstate="print"/>
          <a:srcRect/>
          <a:stretch>
            <a:fillRect/>
          </a:stretch>
        </p:blipFill>
        <p:spPr bwMode="auto">
          <a:xfrm>
            <a:off x="1768093" y="4635418"/>
            <a:ext cx="1187533" cy="1901703"/>
          </a:xfrm>
          <a:prstGeom prst="rect">
            <a:avLst/>
          </a:prstGeom>
          <a:noFill/>
        </p:spPr>
      </p:pic>
      <p:sp>
        <p:nvSpPr>
          <p:cNvPr id="17" name="Oval 16">
            <a:extLst>
              <a:ext uri="{FF2B5EF4-FFF2-40B4-BE49-F238E27FC236}">
                <a16:creationId xmlns:a16="http://schemas.microsoft.com/office/drawing/2014/main" id="{3710FD07-4DC2-48C8-8776-C42C381F2693}"/>
              </a:ext>
            </a:extLst>
          </p:cNvPr>
          <p:cNvSpPr/>
          <p:nvPr/>
        </p:nvSpPr>
        <p:spPr>
          <a:xfrm>
            <a:off x="1409007" y="4346577"/>
            <a:ext cx="91440" cy="91440"/>
          </a:xfrm>
          <a:prstGeom prst="ellipse">
            <a:avLst/>
          </a:prstGeom>
          <a:solidFill>
            <a:srgbClr val="0070C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F3F8AF83-5F42-43C0-AFDA-C3DFBDE9293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09629" y="4341653"/>
            <a:ext cx="5066465" cy="2195468"/>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9810A11-5A94-4BD0-B185-14FFA872E216}"/>
                  </a:ext>
                </a:extLst>
              </p:cNvPr>
              <p:cNvSpPr txBox="1"/>
              <p:nvPr/>
            </p:nvSpPr>
            <p:spPr>
              <a:xfrm>
                <a:off x="7703110" y="869902"/>
                <a:ext cx="4286250" cy="1136593"/>
              </a:xfrm>
              <a:prstGeom prst="rect">
                <a:avLst/>
              </a:prstGeom>
              <a:solidFill>
                <a:srgbClr val="CCCCFF"/>
              </a:solidFill>
            </p:spPr>
            <p:txBody>
              <a:bodyPr wrap="square" rtlCol="0">
                <a:spAutoFit/>
              </a:bodyPr>
              <a:lstStyle/>
              <a:p>
                <a:r>
                  <a:rPr lang="en-US" sz="2200" dirty="0">
                    <a:solidFill>
                      <a:srgbClr val="FF0000"/>
                    </a:solidFill>
                  </a:rPr>
                  <a:t>Notations:</a:t>
                </a:r>
              </a:p>
              <a:p>
                <a:r>
                  <a:rPr lang="en-US" sz="2200" dirty="0"/>
                  <a:t>● </a:t>
                </a:r>
                <a14:m>
                  <m:oMath xmlns:m="http://schemas.openxmlformats.org/officeDocument/2006/math">
                    <m:sSub>
                      <m:sSubPr>
                        <m:ctrlPr>
                          <a:rPr lang="en-US" sz="2200" i="1" smtClean="0">
                            <a:latin typeface="Cambria Math" panose="02040503050406030204" pitchFamily="18" charset="0"/>
                          </a:rPr>
                        </m:ctrlPr>
                      </m:sSubPr>
                      <m:e>
                        <m:r>
                          <a:rPr lang="en-US" sz="2200" i="1" smtClean="0">
                            <a:latin typeface="Cambria Math" panose="02040503050406030204" pitchFamily="18" charset="0"/>
                            <a:ea typeface="Cambria Math" panose="02040503050406030204" pitchFamily="18" charset="0"/>
                          </a:rPr>
                          <m:t>𝜎</m:t>
                        </m:r>
                      </m:e>
                      <m:sub>
                        <m:acc>
                          <m:accPr>
                            <m:chr m:val="̂"/>
                            <m:ctrlPr>
                              <a:rPr lang="en-US" sz="2200" i="1">
                                <a:latin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𝜃</m:t>
                            </m:r>
                          </m:e>
                        </m:acc>
                      </m:sub>
                    </m:sSub>
                  </m:oMath>
                </a14:m>
                <a:r>
                  <a:rPr lang="en-US" sz="2200" dirty="0"/>
                  <a:t> be the standard deviation of </a:t>
                </a:r>
                <a14:m>
                  <m:oMath xmlns:m="http://schemas.openxmlformats.org/officeDocument/2006/math">
                    <m:acc>
                      <m:accPr>
                        <m:chr m:val="̂"/>
                        <m:ctrlPr>
                          <a:rPr lang="en-US" sz="2200" i="1">
                            <a:latin typeface="Cambria Math" panose="02040503050406030204" pitchFamily="18" charset="0"/>
                          </a:rPr>
                        </m:ctrlPr>
                      </m:accPr>
                      <m:e>
                        <m:r>
                          <a:rPr lang="en-US" sz="2200" i="1" smtClean="0">
                            <a:latin typeface="Cambria Math" panose="02040503050406030204" pitchFamily="18" charset="0"/>
                            <a:ea typeface="Cambria Math" panose="02040503050406030204" pitchFamily="18" charset="0"/>
                          </a:rPr>
                          <m:t>𝜃</m:t>
                        </m:r>
                      </m:e>
                    </m:acc>
                  </m:oMath>
                </a14:m>
                <a:r>
                  <a:rPr lang="en-US" sz="2200" dirty="0"/>
                  <a:t> and se(</a:t>
                </a:r>
                <a14:m>
                  <m:oMath xmlns:m="http://schemas.openxmlformats.org/officeDocument/2006/math">
                    <m:acc>
                      <m:accPr>
                        <m:chr m:val="̂"/>
                        <m:ctrlPr>
                          <a:rPr lang="en-US" sz="2200" i="1">
                            <a:latin typeface="Cambria Math" panose="02040503050406030204" pitchFamily="18" charset="0"/>
                          </a:rPr>
                        </m:ctrlPr>
                      </m:accPr>
                      <m:e>
                        <m:r>
                          <a:rPr lang="en-US" sz="2200" i="1" smtClean="0">
                            <a:latin typeface="Cambria Math" panose="02040503050406030204" pitchFamily="18" charset="0"/>
                            <a:ea typeface="Cambria Math" panose="02040503050406030204" pitchFamily="18" charset="0"/>
                          </a:rPr>
                          <m:t>𝜃</m:t>
                        </m:r>
                      </m:e>
                    </m:acc>
                  </m:oMath>
                </a14:m>
                <a:r>
                  <a:rPr lang="en-US" sz="2200" dirty="0"/>
                  <a:t> ) be its estimation</a:t>
                </a:r>
              </a:p>
            </p:txBody>
          </p:sp>
        </mc:Choice>
        <mc:Fallback xmlns="">
          <p:sp>
            <p:nvSpPr>
              <p:cNvPr id="16" name="TextBox 15">
                <a:extLst>
                  <a:ext uri="{FF2B5EF4-FFF2-40B4-BE49-F238E27FC236}">
                    <a16:creationId xmlns:a16="http://schemas.microsoft.com/office/drawing/2014/main" id="{D9810A11-5A94-4BD0-B185-14FFA872E216}"/>
                  </a:ext>
                </a:extLst>
              </p:cNvPr>
              <p:cNvSpPr txBox="1">
                <a:spLocks noRot="1" noChangeAspect="1" noMove="1" noResize="1" noEditPoints="1" noAdjustHandles="1" noChangeArrowheads="1" noChangeShapeType="1" noTextEdit="1"/>
              </p:cNvSpPr>
              <p:nvPr/>
            </p:nvSpPr>
            <p:spPr>
              <a:xfrm>
                <a:off x="7703110" y="869902"/>
                <a:ext cx="4286250" cy="1136593"/>
              </a:xfrm>
              <a:prstGeom prst="rect">
                <a:avLst/>
              </a:prstGeom>
              <a:blipFill>
                <a:blip r:embed="rId12"/>
                <a:stretch>
                  <a:fillRect l="-1849" t="-3763" r="-6401" b="-10215"/>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104D3D99-3AA8-4DFD-8CDC-FF49BF772EE7}"/>
              </a:ext>
            </a:extLst>
          </p:cNvPr>
          <p:cNvCxnSpPr>
            <a:cxnSpLocks/>
          </p:cNvCxnSpPr>
          <p:nvPr/>
        </p:nvCxnSpPr>
        <p:spPr>
          <a:xfrm>
            <a:off x="2749138" y="4606284"/>
            <a:ext cx="457793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28B1C997-E84A-4414-8BCF-DB150FD6AF8C}"/>
                  </a:ext>
                </a:extLst>
              </p:cNvPr>
              <p:cNvSpPr/>
              <p:nvPr/>
            </p:nvSpPr>
            <p:spPr>
              <a:xfrm>
                <a:off x="7703110" y="2456995"/>
                <a:ext cx="100655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r>
                        <a:rPr lang="en-US" sz="2000" i="1">
                          <a:latin typeface="Cambria Math" panose="02040503050406030204" pitchFamily="18" charset="0"/>
                        </a:rPr>
                        <m:t>=25</m:t>
                      </m:r>
                    </m:oMath>
                  </m:oMathPara>
                </a14:m>
                <a:endParaRPr lang="en-US" sz="2000" dirty="0"/>
              </a:p>
            </p:txBody>
          </p:sp>
        </mc:Choice>
        <mc:Fallback xmlns="">
          <p:sp>
            <p:nvSpPr>
              <p:cNvPr id="3" name="Rectangle 2">
                <a:extLst>
                  <a:ext uri="{FF2B5EF4-FFF2-40B4-BE49-F238E27FC236}">
                    <a16:creationId xmlns:a16="http://schemas.microsoft.com/office/drawing/2014/main" id="{28B1C997-E84A-4414-8BCF-DB150FD6AF8C}"/>
                  </a:ext>
                </a:extLst>
              </p:cNvPr>
              <p:cNvSpPr>
                <a:spLocks noRot="1" noChangeAspect="1" noMove="1" noResize="1" noEditPoints="1" noAdjustHandles="1" noChangeArrowheads="1" noChangeShapeType="1" noTextEdit="1"/>
              </p:cNvSpPr>
              <p:nvPr/>
            </p:nvSpPr>
            <p:spPr>
              <a:xfrm>
                <a:off x="7703110" y="2456995"/>
                <a:ext cx="1006558" cy="40011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137BB98-755B-4B20-B4BD-00DBEAC694E2}"/>
                  </a:ext>
                </a:extLst>
              </p:cNvPr>
              <p:cNvSpPr/>
              <p:nvPr/>
            </p:nvSpPr>
            <p:spPr>
              <a:xfrm>
                <a:off x="7736100" y="2853474"/>
                <a:ext cx="1947136" cy="4215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𝑡</m:t>
                          </m:r>
                        </m:e>
                        <m:sub>
                          <m:d>
                            <m:dPr>
                              <m:ctrlPr>
                                <a:rPr lang="en-US" sz="2000" i="1">
                                  <a:latin typeface="Cambria Math" panose="02040503050406030204" pitchFamily="18" charset="0"/>
                                </a:rPr>
                              </m:ctrlPr>
                            </m:dPr>
                            <m:e>
                              <m:r>
                                <a:rPr lang="en-US" sz="2000" b="0" i="1" smtClean="0">
                                  <a:latin typeface="Cambria Math" panose="02040503050406030204" pitchFamily="18" charset="0"/>
                                </a:rPr>
                                <m:t>6</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0.025</m:t>
                              </m:r>
                            </m:e>
                          </m:d>
                        </m:sub>
                      </m:sSub>
                      <m:r>
                        <a:rPr lang="en-US" sz="2000" b="0" i="1" smtClean="0">
                          <a:latin typeface="Cambria Math" panose="02040503050406030204" pitchFamily="18" charset="0"/>
                          <a:ea typeface="Cambria Math" panose="02040503050406030204" pitchFamily="18" charset="0"/>
                        </a:rPr>
                        <m:t>=2.45</m:t>
                      </m:r>
                    </m:oMath>
                  </m:oMathPara>
                </a14:m>
                <a:endParaRPr lang="en-US" sz="2000" dirty="0"/>
              </a:p>
            </p:txBody>
          </p:sp>
        </mc:Choice>
        <mc:Fallback xmlns="">
          <p:sp>
            <p:nvSpPr>
              <p:cNvPr id="5" name="Rectangle 4">
                <a:extLst>
                  <a:ext uri="{FF2B5EF4-FFF2-40B4-BE49-F238E27FC236}">
                    <a16:creationId xmlns:a16="http://schemas.microsoft.com/office/drawing/2014/main" id="{A137BB98-755B-4B20-B4BD-00DBEAC694E2}"/>
                  </a:ext>
                </a:extLst>
              </p:cNvPr>
              <p:cNvSpPr>
                <a:spLocks noRot="1" noChangeAspect="1" noMove="1" noResize="1" noEditPoints="1" noAdjustHandles="1" noChangeArrowheads="1" noChangeShapeType="1" noTextEdit="1"/>
              </p:cNvSpPr>
              <p:nvPr/>
            </p:nvSpPr>
            <p:spPr>
              <a:xfrm>
                <a:off x="7736100" y="2853474"/>
                <a:ext cx="1947136" cy="421590"/>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9A347B64-2541-4A06-9B3C-6834D15D663C}"/>
                  </a:ext>
                </a:extLst>
              </p:cNvPr>
              <p:cNvSpPr/>
              <p:nvPr/>
            </p:nvSpPr>
            <p:spPr>
              <a:xfrm>
                <a:off x="8948028" y="2453364"/>
                <a:ext cx="169328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𝑠𝑒</m:t>
                      </m:r>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panose="02040503050406030204" pitchFamily="18" charset="0"/>
                                </a:rPr>
                                <m:t>𝑋</m:t>
                              </m:r>
                            </m:e>
                          </m:acc>
                        </m:e>
                      </m:d>
                      <m:r>
                        <a:rPr lang="en-US" sz="2000" b="0" i="1" smtClean="0">
                          <a:latin typeface="Cambria Math" panose="02040503050406030204" pitchFamily="18" charset="0"/>
                        </a:rPr>
                        <m:t>=2.35</m:t>
                      </m:r>
                    </m:oMath>
                  </m:oMathPara>
                </a14:m>
                <a:endParaRPr lang="en-US" sz="2000" dirty="0"/>
              </a:p>
            </p:txBody>
          </p:sp>
        </mc:Choice>
        <mc:Fallback xmlns="">
          <p:sp>
            <p:nvSpPr>
              <p:cNvPr id="6" name="Rectangle 5">
                <a:extLst>
                  <a:ext uri="{FF2B5EF4-FFF2-40B4-BE49-F238E27FC236}">
                    <a16:creationId xmlns:a16="http://schemas.microsoft.com/office/drawing/2014/main" id="{9A347B64-2541-4A06-9B3C-6834D15D663C}"/>
                  </a:ext>
                </a:extLst>
              </p:cNvPr>
              <p:cNvSpPr>
                <a:spLocks noRot="1" noChangeAspect="1" noMove="1" noResize="1" noEditPoints="1" noAdjustHandles="1" noChangeArrowheads="1" noChangeShapeType="1" noTextEdit="1"/>
              </p:cNvSpPr>
              <p:nvPr/>
            </p:nvSpPr>
            <p:spPr>
              <a:xfrm>
                <a:off x="8948028" y="2453364"/>
                <a:ext cx="1693284" cy="400110"/>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C19C470C-B2FE-42DA-A187-4C83CC15B0AF}"/>
                  </a:ext>
                </a:extLst>
              </p:cNvPr>
              <p:cNvSpPr/>
              <p:nvPr/>
            </p:nvSpPr>
            <p:spPr>
              <a:xfrm>
                <a:off x="8474150" y="3332182"/>
                <a:ext cx="230550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25</m:t>
                      </m:r>
                      <m:r>
                        <a:rPr lang="en-US" sz="200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2.45×2.35</m:t>
                          </m:r>
                        </m:e>
                      </m:d>
                    </m:oMath>
                  </m:oMathPara>
                </a14:m>
                <a:endParaRPr lang="en-US" sz="2000" dirty="0"/>
              </a:p>
            </p:txBody>
          </p:sp>
        </mc:Choice>
        <mc:Fallback xmlns="">
          <p:sp>
            <p:nvSpPr>
              <p:cNvPr id="18" name="Rectangle 17">
                <a:extLst>
                  <a:ext uri="{FF2B5EF4-FFF2-40B4-BE49-F238E27FC236}">
                    <a16:creationId xmlns:a16="http://schemas.microsoft.com/office/drawing/2014/main" id="{C19C470C-B2FE-42DA-A187-4C83CC15B0AF}"/>
                  </a:ext>
                </a:extLst>
              </p:cNvPr>
              <p:cNvSpPr>
                <a:spLocks noRot="1" noChangeAspect="1" noMove="1" noResize="1" noEditPoints="1" noAdjustHandles="1" noChangeArrowheads="1" noChangeShapeType="1" noTextEdit="1"/>
              </p:cNvSpPr>
              <p:nvPr/>
            </p:nvSpPr>
            <p:spPr>
              <a:xfrm>
                <a:off x="8474150" y="3332182"/>
                <a:ext cx="2305503" cy="400110"/>
              </a:xfrm>
              <a:prstGeom prst="rect">
                <a:avLst/>
              </a:prstGeom>
              <a:blipFill>
                <a:blip r:embed="rId16"/>
                <a:stretch>
                  <a:fillRect b="-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BC61FD97-0A5F-4E24-AC22-DC1DAC56569F}"/>
                  </a:ext>
                </a:extLst>
              </p:cNvPr>
              <p:cNvSpPr/>
              <p:nvPr/>
            </p:nvSpPr>
            <p:spPr>
              <a:xfrm>
                <a:off x="8464216" y="3815573"/>
                <a:ext cx="2438040"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200" i="1" smtClean="0">
                              <a:latin typeface="Cambria Math" panose="02040503050406030204" pitchFamily="18" charset="0"/>
                            </a:rPr>
                          </m:ctrlPr>
                        </m:sSubPr>
                        <m:e>
                          <m:d>
                            <m:dPr>
                              <m:ctrlPr>
                                <a:rPr lang="en-US" sz="2200" b="0" i="1" smtClean="0">
                                  <a:latin typeface="Cambria Math" panose="02040503050406030204" pitchFamily="18" charset="0"/>
                                </a:rPr>
                              </m:ctrlPr>
                            </m:dPr>
                            <m:e>
                              <m:r>
                                <a:rPr lang="en-US" sz="2200" i="1">
                                  <a:latin typeface="Cambria Math" panose="02040503050406030204" pitchFamily="18" charset="0"/>
                                </a:rPr>
                                <m:t>19.25, 30.75</m:t>
                              </m:r>
                            </m:e>
                          </m:d>
                        </m:e>
                        <m:sub>
                          <m:r>
                            <a:rPr lang="en-US" sz="2200" b="0" i="1" smtClean="0">
                              <a:latin typeface="Cambria Math" panose="02040503050406030204" pitchFamily="18" charset="0"/>
                            </a:rPr>
                            <m:t>95%</m:t>
                          </m:r>
                        </m:sub>
                      </m:sSub>
                    </m:oMath>
                  </m:oMathPara>
                </a14:m>
                <a:endParaRPr lang="en-US" sz="2200" dirty="0"/>
              </a:p>
            </p:txBody>
          </p:sp>
        </mc:Choice>
        <mc:Fallback xmlns="">
          <p:sp>
            <p:nvSpPr>
              <p:cNvPr id="20" name="Rectangle 19">
                <a:extLst>
                  <a:ext uri="{FF2B5EF4-FFF2-40B4-BE49-F238E27FC236}">
                    <a16:creationId xmlns:a16="http://schemas.microsoft.com/office/drawing/2014/main" id="{BC61FD97-0A5F-4E24-AC22-DC1DAC56569F}"/>
                  </a:ext>
                </a:extLst>
              </p:cNvPr>
              <p:cNvSpPr>
                <a:spLocks noRot="1" noChangeAspect="1" noMove="1" noResize="1" noEditPoints="1" noAdjustHandles="1" noChangeArrowheads="1" noChangeShapeType="1" noTextEdit="1"/>
              </p:cNvSpPr>
              <p:nvPr/>
            </p:nvSpPr>
            <p:spPr>
              <a:xfrm>
                <a:off x="8464216" y="3815573"/>
                <a:ext cx="2438040" cy="430887"/>
              </a:xfrm>
              <a:prstGeom prst="rect">
                <a:avLst/>
              </a:prstGeom>
              <a:blipFill>
                <a:blip r:embed="rId17"/>
                <a:stretch>
                  <a:fillRect b="-4225"/>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D4472F52-FDEA-4560-BDD5-DD7908568FF7}"/>
              </a:ext>
            </a:extLst>
          </p:cNvPr>
          <p:cNvSpPr txBox="1"/>
          <p:nvPr/>
        </p:nvSpPr>
        <p:spPr>
          <a:xfrm>
            <a:off x="4064654" y="4718908"/>
            <a:ext cx="1946905" cy="430887"/>
          </a:xfrm>
          <a:prstGeom prst="rect">
            <a:avLst/>
          </a:prstGeom>
          <a:noFill/>
        </p:spPr>
        <p:txBody>
          <a:bodyPr wrap="square" rtlCol="0">
            <a:spAutoFit/>
          </a:bodyPr>
          <a:lstStyle/>
          <a:p>
            <a:r>
              <a:rPr lang="en-US" sz="2200" dirty="0">
                <a:solidFill>
                  <a:srgbClr val="FF0000"/>
                </a:solidFill>
              </a:rPr>
              <a:t>Margin of Error</a:t>
            </a:r>
          </a:p>
        </p:txBody>
      </p:sp>
    </p:spTree>
    <p:extLst>
      <p:ext uri="{BB962C8B-B14F-4D97-AF65-F5344CB8AC3E}">
        <p14:creationId xmlns:p14="http://schemas.microsoft.com/office/powerpoint/2010/main" val="2788391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67C3D-AB9A-4255-B1BD-5B955DB42379}"/>
              </a:ext>
            </a:extLst>
          </p:cNvPr>
          <p:cNvSpPr>
            <a:spLocks noGrp="1"/>
          </p:cNvSpPr>
          <p:nvPr>
            <p:ph type="title"/>
          </p:nvPr>
        </p:nvSpPr>
        <p:spPr/>
        <p:txBody>
          <a:bodyPr>
            <a:normAutofit/>
          </a:bodyPr>
          <a:lstStyle/>
          <a:p>
            <a:r>
              <a:rPr lang="en-US" sz="3600" dirty="0">
                <a:solidFill>
                  <a:srgbClr val="990033"/>
                </a:solidFill>
              </a:rPr>
              <a:t>Testing Hypothesis</a:t>
            </a:r>
          </a:p>
        </p:txBody>
      </p:sp>
      <p:sp>
        <p:nvSpPr>
          <p:cNvPr id="4" name="TextBox 3">
            <a:extLst>
              <a:ext uri="{FF2B5EF4-FFF2-40B4-BE49-F238E27FC236}">
                <a16:creationId xmlns:a16="http://schemas.microsoft.com/office/drawing/2014/main" id="{35B297E7-8305-4FDE-A3E3-07D93411BBCC}"/>
              </a:ext>
            </a:extLst>
          </p:cNvPr>
          <p:cNvSpPr txBox="1"/>
          <p:nvPr/>
        </p:nvSpPr>
        <p:spPr>
          <a:xfrm>
            <a:off x="838200" y="1511397"/>
            <a:ext cx="6207177" cy="5032147"/>
          </a:xfrm>
          <a:prstGeom prst="rect">
            <a:avLst/>
          </a:prstGeom>
          <a:noFill/>
        </p:spPr>
        <p:txBody>
          <a:bodyPr wrap="square" rtlCol="0">
            <a:spAutoFit/>
          </a:bodyPr>
          <a:lstStyle/>
          <a:p>
            <a:r>
              <a:rPr lang="en-US" sz="2200" dirty="0"/>
              <a:t>Some terminologies regarding testing are as follows:</a:t>
            </a:r>
          </a:p>
          <a:p>
            <a:pPr>
              <a:lnSpc>
                <a:spcPts val="1400"/>
              </a:lnSpc>
            </a:pPr>
            <a:endParaRPr lang="en-US" sz="2200" dirty="0"/>
          </a:p>
          <a:p>
            <a:r>
              <a:rPr lang="en-US" sz="2200" dirty="0"/>
              <a:t>● </a:t>
            </a:r>
            <a:r>
              <a:rPr lang="en-US" sz="2200" dirty="0">
                <a:solidFill>
                  <a:srgbClr val="0070C0"/>
                </a:solidFill>
              </a:rPr>
              <a:t>Statistical Hypothesis </a:t>
            </a:r>
            <a:r>
              <a:rPr lang="en-US" sz="2200" dirty="0"/>
              <a:t>is an assumption about a population parameter (</a:t>
            </a:r>
            <a:r>
              <a:rPr lang="el-GR" sz="2200" dirty="0"/>
              <a:t>θ</a:t>
            </a:r>
            <a:r>
              <a:rPr lang="en-US" sz="2200" dirty="0"/>
              <a:t>) which may or may not be true.</a:t>
            </a:r>
          </a:p>
          <a:p>
            <a:pPr>
              <a:lnSpc>
                <a:spcPts val="1400"/>
              </a:lnSpc>
            </a:pPr>
            <a:endParaRPr lang="en-US" sz="2200" dirty="0"/>
          </a:p>
          <a:p>
            <a:r>
              <a:rPr lang="en-US" sz="2200" dirty="0"/>
              <a:t>● </a:t>
            </a:r>
            <a:r>
              <a:rPr lang="en-US" sz="2200" dirty="0">
                <a:solidFill>
                  <a:srgbClr val="0070C0"/>
                </a:solidFill>
              </a:rPr>
              <a:t>The Null Hypothesis </a:t>
            </a:r>
            <a:r>
              <a:rPr lang="en-US" sz="2200" dirty="0"/>
              <a:t>denoted by Hₒ states the initial hypothesized claim or the statement under investigation. In this course it is always stated as equality, i.e. </a:t>
            </a:r>
            <a:r>
              <a:rPr lang="el-GR" sz="2200" dirty="0"/>
              <a:t>θ</a:t>
            </a:r>
            <a:r>
              <a:rPr lang="en-US" sz="2200" dirty="0"/>
              <a:t> = </a:t>
            </a:r>
            <a:r>
              <a:rPr lang="el-GR" sz="2200" dirty="0"/>
              <a:t>θ</a:t>
            </a:r>
            <a:r>
              <a:rPr lang="en-US" sz="2200" dirty="0"/>
              <a:t>ₒ where </a:t>
            </a:r>
            <a:r>
              <a:rPr lang="el-GR" sz="2200" dirty="0"/>
              <a:t>θ</a:t>
            </a:r>
            <a:r>
              <a:rPr lang="en-US" sz="2200" dirty="0"/>
              <a:t>ₒ is given (usually is 0)</a:t>
            </a:r>
          </a:p>
          <a:p>
            <a:pPr>
              <a:lnSpc>
                <a:spcPts val="1400"/>
              </a:lnSpc>
            </a:pPr>
            <a:endParaRPr lang="en-US" sz="2200" dirty="0"/>
          </a:p>
          <a:p>
            <a:r>
              <a:rPr lang="en-US" sz="2200" dirty="0"/>
              <a:t>● </a:t>
            </a:r>
            <a:r>
              <a:rPr lang="en-US" sz="2200" dirty="0">
                <a:solidFill>
                  <a:srgbClr val="0070C0"/>
                </a:solidFill>
              </a:rPr>
              <a:t>The Alternate Hypothesis </a:t>
            </a:r>
            <a:r>
              <a:rPr lang="en-US" sz="2200" dirty="0"/>
              <a:t>denoted by H</a:t>
            </a:r>
            <a:r>
              <a:rPr lang="en-US" sz="2200" dirty="0">
                <a:latin typeface="Calibri" panose="020F0502020204030204" pitchFamily="34" charset="0"/>
                <a:cs typeface="Calibri" panose="020F0502020204030204" pitchFamily="34" charset="0"/>
              </a:rPr>
              <a:t>₁ is the opposite of the null which comes in </a:t>
            </a:r>
            <a:r>
              <a:rPr lang="en-US" sz="2200" dirty="0">
                <a:solidFill>
                  <a:srgbClr val="00B050"/>
                </a:solidFill>
                <a:latin typeface="Calibri" panose="020F0502020204030204" pitchFamily="34" charset="0"/>
                <a:cs typeface="Calibri" panose="020F0502020204030204" pitchFamily="34" charset="0"/>
              </a:rPr>
              <a:t>one of the three forms</a:t>
            </a:r>
            <a:r>
              <a:rPr lang="en-US" sz="2200" dirty="0">
                <a:latin typeface="Calibri" panose="020F0502020204030204" pitchFamily="34" charset="0"/>
                <a:cs typeface="Calibri" panose="020F0502020204030204" pitchFamily="34" charset="0"/>
              </a:rPr>
              <a:t> depending on our preferences </a:t>
            </a:r>
          </a:p>
          <a:p>
            <a:r>
              <a:rPr lang="en-US" sz="2200" dirty="0"/>
              <a:t>Two-sided: </a:t>
            </a:r>
            <a:r>
              <a:rPr lang="el-GR" sz="2200" dirty="0">
                <a:solidFill>
                  <a:srgbClr val="00B050"/>
                </a:solidFill>
              </a:rPr>
              <a:t>θ</a:t>
            </a:r>
            <a:r>
              <a:rPr lang="en-US" sz="2200" dirty="0">
                <a:solidFill>
                  <a:srgbClr val="00B050"/>
                </a:solidFill>
              </a:rPr>
              <a:t> ≠ </a:t>
            </a:r>
            <a:r>
              <a:rPr lang="el-GR" sz="2200" dirty="0">
                <a:solidFill>
                  <a:srgbClr val="00B050"/>
                </a:solidFill>
              </a:rPr>
              <a:t>θ</a:t>
            </a:r>
            <a:r>
              <a:rPr lang="en-US" sz="2200" dirty="0">
                <a:solidFill>
                  <a:srgbClr val="00B050"/>
                </a:solidFill>
              </a:rPr>
              <a:t>ₒ </a:t>
            </a:r>
            <a:r>
              <a:rPr lang="en-US" sz="2200" dirty="0"/>
              <a:t>	</a:t>
            </a:r>
          </a:p>
          <a:p>
            <a:r>
              <a:rPr lang="en-US" sz="2200" dirty="0"/>
              <a:t>One-sided: </a:t>
            </a:r>
            <a:r>
              <a:rPr lang="el-GR" sz="2200" dirty="0">
                <a:solidFill>
                  <a:srgbClr val="00B050"/>
                </a:solidFill>
              </a:rPr>
              <a:t>θ</a:t>
            </a:r>
            <a:r>
              <a:rPr lang="en-US" sz="2200" dirty="0">
                <a:solidFill>
                  <a:srgbClr val="00B050"/>
                </a:solidFill>
              </a:rPr>
              <a:t> &lt; </a:t>
            </a:r>
            <a:r>
              <a:rPr lang="el-GR" sz="2200" dirty="0">
                <a:solidFill>
                  <a:srgbClr val="00B050"/>
                </a:solidFill>
              </a:rPr>
              <a:t>θ</a:t>
            </a:r>
            <a:r>
              <a:rPr lang="en-US" sz="2200" dirty="0">
                <a:solidFill>
                  <a:srgbClr val="00B050"/>
                </a:solidFill>
              </a:rPr>
              <a:t>ₒ    </a:t>
            </a:r>
            <a:r>
              <a:rPr lang="en-US" sz="2200" dirty="0"/>
              <a:t>or     </a:t>
            </a:r>
            <a:r>
              <a:rPr lang="el-GR" sz="2200" dirty="0">
                <a:solidFill>
                  <a:srgbClr val="00B050"/>
                </a:solidFill>
              </a:rPr>
              <a:t>θ</a:t>
            </a:r>
            <a:r>
              <a:rPr lang="en-US" sz="2200" dirty="0">
                <a:solidFill>
                  <a:srgbClr val="00B050"/>
                </a:solidFill>
              </a:rPr>
              <a:t> &gt; </a:t>
            </a:r>
            <a:r>
              <a:rPr lang="el-GR" sz="2200" dirty="0">
                <a:solidFill>
                  <a:srgbClr val="00B050"/>
                </a:solidFill>
              </a:rPr>
              <a:t>θ</a:t>
            </a:r>
            <a:r>
              <a:rPr lang="en-US" sz="2200" dirty="0">
                <a:solidFill>
                  <a:srgbClr val="00B050"/>
                </a:solidFill>
              </a:rPr>
              <a:t>ₒ</a:t>
            </a:r>
          </a:p>
        </p:txBody>
      </p:sp>
      <p:sp>
        <p:nvSpPr>
          <p:cNvPr id="10" name="TextBox 9">
            <a:extLst>
              <a:ext uri="{FF2B5EF4-FFF2-40B4-BE49-F238E27FC236}">
                <a16:creationId xmlns:a16="http://schemas.microsoft.com/office/drawing/2014/main" id="{45923B83-7C31-48E5-9A68-FC4722FD9D72}"/>
              </a:ext>
            </a:extLst>
          </p:cNvPr>
          <p:cNvSpPr txBox="1"/>
          <p:nvPr/>
        </p:nvSpPr>
        <p:spPr>
          <a:xfrm>
            <a:off x="7253417" y="284805"/>
            <a:ext cx="4649446" cy="3108543"/>
          </a:xfrm>
          <a:prstGeom prst="rect">
            <a:avLst/>
          </a:prstGeom>
          <a:solidFill>
            <a:srgbClr val="99CCFF"/>
          </a:solidFill>
        </p:spPr>
        <p:txBody>
          <a:bodyPr wrap="square" rtlCol="0">
            <a:spAutoFit/>
          </a:bodyPr>
          <a:lstStyle/>
          <a:p>
            <a:r>
              <a:rPr lang="en-US" sz="2200" dirty="0">
                <a:solidFill>
                  <a:srgbClr val="FF0000"/>
                </a:solidFill>
              </a:rPr>
              <a:t>Example:</a:t>
            </a:r>
          </a:p>
          <a:p>
            <a:r>
              <a:rPr lang="en-US" sz="2200" dirty="0"/>
              <a:t>Channel 5 news states that teenagers in the US watch an average of 12 hours of TV per week.</a:t>
            </a:r>
          </a:p>
          <a:p>
            <a:pPr>
              <a:lnSpc>
                <a:spcPts val="800"/>
              </a:lnSpc>
            </a:pPr>
            <a:endParaRPr lang="en-US" sz="2200" dirty="0"/>
          </a:p>
          <a:p>
            <a:r>
              <a:rPr lang="en-US" sz="2200" dirty="0"/>
              <a:t>● Parameter under claim is mean time (</a:t>
            </a:r>
            <a:r>
              <a:rPr lang="el-GR" sz="2200" dirty="0"/>
              <a:t>μ</a:t>
            </a:r>
            <a:r>
              <a:rPr lang="en-US" sz="2200" dirty="0"/>
              <a:t>) of watching TV by teenagers</a:t>
            </a:r>
          </a:p>
          <a:p>
            <a:pPr>
              <a:lnSpc>
                <a:spcPts val="800"/>
              </a:lnSpc>
            </a:pPr>
            <a:endParaRPr lang="en-US" sz="2200" dirty="0"/>
          </a:p>
          <a:p>
            <a:r>
              <a:rPr lang="en-US" sz="2200" dirty="0"/>
              <a:t>● Hₒ: </a:t>
            </a:r>
            <a:r>
              <a:rPr lang="el-GR" sz="2200" dirty="0"/>
              <a:t>μ</a:t>
            </a:r>
            <a:r>
              <a:rPr lang="en-US" sz="2200" dirty="0"/>
              <a:t> = 12 h</a:t>
            </a:r>
          </a:p>
          <a:p>
            <a:pPr>
              <a:lnSpc>
                <a:spcPts val="800"/>
              </a:lnSpc>
            </a:pPr>
            <a:endParaRPr lang="en-US" sz="2200" dirty="0"/>
          </a:p>
          <a:p>
            <a:r>
              <a:rPr lang="en-US" sz="2200" dirty="0"/>
              <a:t>● H</a:t>
            </a:r>
            <a:r>
              <a:rPr lang="en-US" sz="2200" dirty="0">
                <a:latin typeface="Calibri" panose="020F0502020204030204" pitchFamily="34" charset="0"/>
                <a:cs typeface="Calibri" panose="020F0502020204030204" pitchFamily="34" charset="0"/>
              </a:rPr>
              <a:t>₁: </a:t>
            </a:r>
            <a:r>
              <a:rPr lang="el-GR" sz="2200" dirty="0"/>
              <a:t>μ</a:t>
            </a:r>
            <a:r>
              <a:rPr lang="en-US" sz="2200" dirty="0"/>
              <a:t> ≠ 12 </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C8F39BC-BC68-461E-A9B2-C3EF643EB2A3}"/>
                  </a:ext>
                </a:extLst>
              </p:cNvPr>
              <p:cNvSpPr txBox="1"/>
              <p:nvPr/>
            </p:nvSpPr>
            <p:spPr>
              <a:xfrm>
                <a:off x="7253417" y="3697517"/>
                <a:ext cx="4649446" cy="2888035"/>
              </a:xfrm>
              <a:prstGeom prst="rect">
                <a:avLst/>
              </a:prstGeom>
              <a:solidFill>
                <a:srgbClr val="FFFF99"/>
              </a:solidFill>
            </p:spPr>
            <p:txBody>
              <a:bodyPr wrap="square" rtlCol="0">
                <a:spAutoFit/>
              </a:bodyPr>
              <a:lstStyle/>
              <a:p>
                <a:r>
                  <a:rPr lang="en-US" sz="2200" dirty="0"/>
                  <a:t>The testing is performed using a statistic, </a:t>
                </a:r>
                <a:r>
                  <a:rPr lang="en-US" sz="2200" dirty="0">
                    <a:latin typeface="Calibri" panose="020F0502020204030204" pitchFamily="34" charset="0"/>
                    <a:cs typeface="Calibri" panose="020F0502020204030204" pitchFamily="34" charset="0"/>
                  </a:rPr>
                  <a:t>usually a t-statistic</a:t>
                </a:r>
                <a:r>
                  <a:rPr lang="en-US" sz="2200" dirty="0"/>
                  <a:t> </a:t>
                </a:r>
              </a:p>
              <a:p>
                <a:pPr/>
                <a14:m>
                  <m:oMathPara xmlns:m="http://schemas.openxmlformats.org/officeDocument/2006/math">
                    <m:oMathParaPr>
                      <m:jc m:val="centerGroup"/>
                    </m:oMathParaPr>
                    <m:oMath xmlns:m="http://schemas.openxmlformats.org/officeDocument/2006/math">
                      <m:r>
                        <a:rPr lang="en-US" sz="2200" i="1">
                          <a:latin typeface="Cambria Math" panose="02040503050406030204" pitchFamily="18" charset="0"/>
                        </a:rPr>
                        <m:t>𝑡</m:t>
                      </m:r>
                      <m:r>
                        <a:rPr lang="en-US" sz="2200" i="1">
                          <a:latin typeface="Cambria Math" panose="02040503050406030204" pitchFamily="18" charset="0"/>
                        </a:rPr>
                        <m:t>=</m:t>
                      </m:r>
                      <m:f>
                        <m:fPr>
                          <m:ctrlPr>
                            <a:rPr lang="en-US" sz="2200" i="1">
                              <a:latin typeface="Cambria Math" panose="02040503050406030204" pitchFamily="18" charset="0"/>
                            </a:rPr>
                          </m:ctrlPr>
                        </m:fPr>
                        <m:num>
                          <m:acc>
                            <m:accPr>
                              <m:chr m:val="̂"/>
                              <m:ctrlPr>
                                <a:rPr lang="en-US" sz="2200" i="1">
                                  <a:latin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𝜃</m:t>
                              </m:r>
                            </m:e>
                          </m:acc>
                          <m:r>
                            <a:rPr lang="en-US" sz="2200" i="1">
                              <a:latin typeface="Cambria Math" panose="02040503050406030204" pitchFamily="18" charset="0"/>
                            </a:rPr>
                            <m:t>−</m:t>
                          </m:r>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𝜃</m:t>
                              </m:r>
                            </m:e>
                            <m:sub>
                              <m:r>
                                <a:rPr lang="en-US" sz="2200" i="1">
                                  <a:latin typeface="Cambria Math" panose="02040503050406030204" pitchFamily="18" charset="0"/>
                                  <a:ea typeface="Cambria Math" panose="02040503050406030204" pitchFamily="18" charset="0"/>
                                </a:rPr>
                                <m:t>0</m:t>
                              </m:r>
                            </m:sub>
                          </m:sSub>
                        </m:num>
                        <m:den>
                          <m:r>
                            <m:rPr>
                              <m:nor/>
                            </m:rPr>
                            <a:rPr lang="en-US" sz="2200" dirty="0"/>
                            <m:t>se</m:t>
                          </m:r>
                          <m:r>
                            <m:rPr>
                              <m:nor/>
                            </m:rPr>
                            <a:rPr lang="en-US" sz="2200" dirty="0"/>
                            <m:t>(</m:t>
                          </m:r>
                          <m:acc>
                            <m:accPr>
                              <m:chr m:val="̂"/>
                              <m:ctrlPr>
                                <a:rPr lang="en-US" sz="2200" i="1">
                                  <a:latin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𝜃</m:t>
                              </m:r>
                            </m:e>
                          </m:acc>
                          <m:r>
                            <m:rPr>
                              <m:nor/>
                            </m:rPr>
                            <a:rPr lang="en-US" sz="2200" dirty="0"/>
                            <m:t> )</m:t>
                          </m:r>
                        </m:den>
                      </m:f>
                    </m:oMath>
                  </m:oMathPara>
                </a14:m>
                <a:endParaRPr lang="en-US" sz="2200" dirty="0"/>
              </a:p>
              <a:p>
                <a:r>
                  <a:rPr lang="en-US" sz="2200" dirty="0"/>
                  <a:t>that generates different values under Hₒ and H</a:t>
                </a:r>
                <a:r>
                  <a:rPr lang="en-US" sz="2200" dirty="0">
                    <a:latin typeface="Calibri" panose="020F0502020204030204" pitchFamily="34" charset="0"/>
                    <a:cs typeface="Calibri" panose="020F0502020204030204" pitchFamily="34" charset="0"/>
                  </a:rPr>
                  <a:t>₁ assumptions. Thus, it can be used to see which one sounds true with a given data.</a:t>
                </a:r>
              </a:p>
            </p:txBody>
          </p:sp>
        </mc:Choice>
        <mc:Fallback xmlns="">
          <p:sp>
            <p:nvSpPr>
              <p:cNvPr id="11" name="TextBox 10">
                <a:extLst>
                  <a:ext uri="{FF2B5EF4-FFF2-40B4-BE49-F238E27FC236}">
                    <a16:creationId xmlns:a16="http://schemas.microsoft.com/office/drawing/2014/main" id="{4C8F39BC-BC68-461E-A9B2-C3EF643EB2A3}"/>
                  </a:ext>
                </a:extLst>
              </p:cNvPr>
              <p:cNvSpPr txBox="1">
                <a:spLocks noRot="1" noChangeAspect="1" noMove="1" noResize="1" noEditPoints="1" noAdjustHandles="1" noChangeArrowheads="1" noChangeShapeType="1" noTextEdit="1"/>
              </p:cNvSpPr>
              <p:nvPr/>
            </p:nvSpPr>
            <p:spPr>
              <a:xfrm>
                <a:off x="7253417" y="3697517"/>
                <a:ext cx="4649446" cy="2888035"/>
              </a:xfrm>
              <a:prstGeom prst="rect">
                <a:avLst/>
              </a:prstGeom>
              <a:blipFill>
                <a:blip r:embed="rId3"/>
                <a:stretch>
                  <a:fillRect l="-1704" t="-1480" r="-131" b="-3383"/>
                </a:stretch>
              </a:blipFill>
            </p:spPr>
            <p:txBody>
              <a:bodyPr/>
              <a:lstStyle/>
              <a:p>
                <a:r>
                  <a:rPr lang="en-US">
                    <a:noFill/>
                  </a:rPr>
                  <a:t> </a:t>
                </a:r>
              </a:p>
            </p:txBody>
          </p:sp>
        </mc:Fallback>
      </mc:AlternateContent>
    </p:spTree>
    <p:extLst>
      <p:ext uri="{BB962C8B-B14F-4D97-AF65-F5344CB8AC3E}">
        <p14:creationId xmlns:p14="http://schemas.microsoft.com/office/powerpoint/2010/main" val="8451709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67C3D-AB9A-4255-B1BD-5B955DB42379}"/>
              </a:ext>
            </a:extLst>
          </p:cNvPr>
          <p:cNvSpPr>
            <a:spLocks noGrp="1"/>
          </p:cNvSpPr>
          <p:nvPr>
            <p:ph type="title"/>
          </p:nvPr>
        </p:nvSpPr>
        <p:spPr>
          <a:xfrm>
            <a:off x="838200" y="365125"/>
            <a:ext cx="6025738" cy="1325563"/>
          </a:xfrm>
        </p:spPr>
        <p:txBody>
          <a:bodyPr>
            <a:normAutofit/>
          </a:bodyPr>
          <a:lstStyle/>
          <a:p>
            <a:r>
              <a:rPr lang="en-US" sz="3600" dirty="0">
                <a:solidFill>
                  <a:srgbClr val="990033"/>
                </a:solidFill>
              </a:rPr>
              <a:t>P-value</a:t>
            </a:r>
          </a:p>
        </p:txBody>
      </p:sp>
      <p:sp>
        <p:nvSpPr>
          <p:cNvPr id="7" name="TextBox 6">
            <a:extLst>
              <a:ext uri="{FF2B5EF4-FFF2-40B4-BE49-F238E27FC236}">
                <a16:creationId xmlns:a16="http://schemas.microsoft.com/office/drawing/2014/main" id="{5067062D-30F0-4551-A187-A9A6E40D3562}"/>
              </a:ext>
            </a:extLst>
          </p:cNvPr>
          <p:cNvSpPr txBox="1"/>
          <p:nvPr/>
        </p:nvSpPr>
        <p:spPr>
          <a:xfrm>
            <a:off x="838200" y="5719619"/>
            <a:ext cx="6551950" cy="769441"/>
          </a:xfrm>
          <a:prstGeom prst="rect">
            <a:avLst/>
          </a:prstGeom>
          <a:solidFill>
            <a:srgbClr val="CCCCFF"/>
          </a:solidFill>
        </p:spPr>
        <p:txBody>
          <a:bodyPr wrap="square" rtlCol="0">
            <a:spAutoFit/>
          </a:bodyPr>
          <a:lstStyle/>
          <a:p>
            <a:r>
              <a:rPr lang="en-US" sz="2200" dirty="0"/>
              <a:t>For borderline p-value (p-value ≈ </a:t>
            </a:r>
            <a:r>
              <a:rPr lang="el-GR" sz="2200" dirty="0"/>
              <a:t>α</a:t>
            </a:r>
            <a:r>
              <a:rPr lang="en-US" sz="2200" dirty="0"/>
              <a:t>) we usually postpone the decision until more data is gathered</a:t>
            </a:r>
          </a:p>
        </p:txBody>
      </p:sp>
      <p:sp>
        <p:nvSpPr>
          <p:cNvPr id="8" name="TextBox 7">
            <a:extLst>
              <a:ext uri="{FF2B5EF4-FFF2-40B4-BE49-F238E27FC236}">
                <a16:creationId xmlns:a16="http://schemas.microsoft.com/office/drawing/2014/main" id="{8CA28412-7988-4568-AA87-4935C877BADC}"/>
              </a:ext>
            </a:extLst>
          </p:cNvPr>
          <p:cNvSpPr txBox="1"/>
          <p:nvPr/>
        </p:nvSpPr>
        <p:spPr>
          <a:xfrm>
            <a:off x="838200" y="4350569"/>
            <a:ext cx="6551950" cy="1107996"/>
          </a:xfrm>
          <a:prstGeom prst="rect">
            <a:avLst/>
          </a:prstGeom>
          <a:solidFill>
            <a:srgbClr val="CCCCFF"/>
          </a:solidFill>
        </p:spPr>
        <p:txBody>
          <a:bodyPr wrap="square" rtlCol="0">
            <a:spAutoFit/>
          </a:bodyPr>
          <a:lstStyle/>
          <a:p>
            <a:r>
              <a:rPr lang="en-US" sz="2200" dirty="0"/>
              <a:t>If p-value &lt; significance level </a:t>
            </a:r>
            <a:r>
              <a:rPr lang="el-GR" sz="2200" dirty="0"/>
              <a:t>α</a:t>
            </a:r>
            <a:r>
              <a:rPr lang="en-US" sz="2200" dirty="0"/>
              <a:t>, then we reject the null hypothesis at sig. level </a:t>
            </a:r>
            <a:r>
              <a:rPr lang="el-GR" sz="2200" dirty="0"/>
              <a:t>α</a:t>
            </a:r>
            <a:r>
              <a:rPr lang="en-US" sz="2200" dirty="0"/>
              <a:t> or with (1-</a:t>
            </a:r>
            <a:r>
              <a:rPr lang="el-GR" sz="2200" dirty="0"/>
              <a:t> α</a:t>
            </a:r>
            <a:r>
              <a:rPr lang="en-US" sz="2200" dirty="0"/>
              <a:t>)% confidence. Otherwise, we FAIL TO REJECT Hₒ</a:t>
            </a:r>
          </a:p>
        </p:txBody>
      </p:sp>
      <p:sp>
        <p:nvSpPr>
          <p:cNvPr id="10" name="TextBox 9">
            <a:extLst>
              <a:ext uri="{FF2B5EF4-FFF2-40B4-BE49-F238E27FC236}">
                <a16:creationId xmlns:a16="http://schemas.microsoft.com/office/drawing/2014/main" id="{D3C6C26E-F39A-4AF7-8058-8BE508EA37F8}"/>
              </a:ext>
            </a:extLst>
          </p:cNvPr>
          <p:cNvSpPr txBox="1"/>
          <p:nvPr/>
        </p:nvSpPr>
        <p:spPr>
          <a:xfrm>
            <a:off x="8007065" y="4350569"/>
            <a:ext cx="3869589" cy="769441"/>
          </a:xfrm>
          <a:prstGeom prst="rect">
            <a:avLst/>
          </a:prstGeom>
          <a:solidFill>
            <a:srgbClr val="CCECFF"/>
          </a:solidFill>
        </p:spPr>
        <p:txBody>
          <a:bodyPr wrap="square" rtlCol="0">
            <a:spAutoFit/>
          </a:bodyPr>
          <a:lstStyle/>
          <a:p>
            <a:r>
              <a:rPr lang="el-GR" sz="2200" dirty="0"/>
              <a:t>α</a:t>
            </a:r>
            <a:r>
              <a:rPr lang="en-US" sz="2200" dirty="0"/>
              <a:t> is usually set to be 1%, 5%, or 10%, 5% is more common. </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C32F370-E59F-4797-93C2-040A2D9F5346}"/>
                  </a:ext>
                </a:extLst>
              </p:cNvPr>
              <p:cNvSpPr txBox="1"/>
              <p:nvPr/>
            </p:nvSpPr>
            <p:spPr>
              <a:xfrm>
                <a:off x="838200" y="1228738"/>
                <a:ext cx="6475515" cy="2896306"/>
              </a:xfrm>
              <a:prstGeom prst="rect">
                <a:avLst/>
              </a:prstGeom>
              <a:noFill/>
            </p:spPr>
            <p:txBody>
              <a:bodyPr wrap="square" rtlCol="0">
                <a:spAutoFit/>
              </a:bodyPr>
              <a:lstStyle/>
              <a:p>
                <a:pPr>
                  <a:lnSpc>
                    <a:spcPct val="150000"/>
                  </a:lnSpc>
                </a:pPr>
                <a:r>
                  <a:rPr lang="en-US" sz="2200" dirty="0"/>
                  <a:t>To test </a:t>
                </a:r>
                <a14:m>
                  <m:oMath xmlns:m="http://schemas.openxmlformats.org/officeDocument/2006/math">
                    <m:sSub>
                      <m:sSubPr>
                        <m:ctrlPr>
                          <a:rPr lang="en-US" sz="220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𝐻</m:t>
                        </m:r>
                      </m:e>
                      <m:sub>
                        <m:r>
                          <a:rPr lang="en-US" sz="2200" b="0" i="1" smtClean="0">
                            <a:latin typeface="Cambria Math" panose="02040503050406030204" pitchFamily="18" charset="0"/>
                            <a:ea typeface="Cambria Math" panose="02040503050406030204" pitchFamily="18" charset="0"/>
                          </a:rPr>
                          <m:t>0</m:t>
                        </m:r>
                      </m:sub>
                    </m:sSub>
                    <m:r>
                      <a:rPr lang="en-US" sz="2200" b="0" i="1" smtClean="0">
                        <a:latin typeface="Cambria Math" panose="02040503050406030204" pitchFamily="18" charset="0"/>
                        <a:ea typeface="Cambria Math" panose="02040503050406030204" pitchFamily="18" charset="0"/>
                      </a:rPr>
                      <m:t>: </m:t>
                    </m:r>
                    <m:r>
                      <a:rPr lang="en-US" sz="2200" i="1" smtClean="0">
                        <a:latin typeface="Cambria Math" panose="02040503050406030204" pitchFamily="18" charset="0"/>
                        <a:ea typeface="Cambria Math" panose="02040503050406030204" pitchFamily="18" charset="0"/>
                      </a:rPr>
                      <m:t>𝜃</m:t>
                    </m:r>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𝜃</m:t>
                        </m:r>
                      </m:e>
                      <m:sub>
                        <m:r>
                          <a:rPr lang="en-US" sz="2200" b="0" i="1" smtClean="0">
                            <a:latin typeface="Cambria Math" panose="02040503050406030204" pitchFamily="18" charset="0"/>
                            <a:ea typeface="Cambria Math" panose="02040503050406030204" pitchFamily="18" charset="0"/>
                          </a:rPr>
                          <m:t>0</m:t>
                        </m:r>
                      </m:sub>
                    </m:sSub>
                  </m:oMath>
                </a14:m>
                <a:r>
                  <a:rPr lang="en-US" sz="2200" dirty="0"/>
                  <a:t>, we evaluate the statistic </a:t>
                </a:r>
              </a:p>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𝑡</m:t>
                      </m:r>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acc>
                            <m:accPr>
                              <m:chr m:val="̂"/>
                              <m:ctrlPr>
                                <a:rPr lang="en-US" sz="2200" i="1">
                                  <a:latin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𝜃</m:t>
                              </m:r>
                            </m:e>
                          </m:acc>
                          <m:r>
                            <a:rPr lang="en-US" sz="2200" i="1">
                              <a:latin typeface="Cambria Math" panose="02040503050406030204" pitchFamily="18" charset="0"/>
                            </a:rPr>
                            <m:t>−</m:t>
                          </m:r>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𝜃</m:t>
                              </m:r>
                            </m:e>
                            <m:sub>
                              <m:r>
                                <a:rPr lang="en-US" sz="2200" i="1">
                                  <a:latin typeface="Cambria Math" panose="02040503050406030204" pitchFamily="18" charset="0"/>
                                  <a:ea typeface="Cambria Math" panose="02040503050406030204" pitchFamily="18" charset="0"/>
                                </a:rPr>
                                <m:t>0</m:t>
                              </m:r>
                            </m:sub>
                          </m:sSub>
                        </m:num>
                        <m:den>
                          <m:r>
                            <m:rPr>
                              <m:nor/>
                            </m:rPr>
                            <a:rPr lang="en-US" sz="2200" dirty="0"/>
                            <m:t>se</m:t>
                          </m:r>
                          <m:r>
                            <m:rPr>
                              <m:nor/>
                            </m:rPr>
                            <a:rPr lang="en-US" sz="2200" dirty="0"/>
                            <m:t>(</m:t>
                          </m:r>
                          <m:acc>
                            <m:accPr>
                              <m:chr m:val="̂"/>
                              <m:ctrlPr>
                                <a:rPr lang="en-US" sz="2200" i="1">
                                  <a:latin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𝜃</m:t>
                              </m:r>
                            </m:e>
                          </m:acc>
                          <m:r>
                            <m:rPr>
                              <m:nor/>
                            </m:rPr>
                            <a:rPr lang="en-US" sz="2200" dirty="0"/>
                            <m:t> )</m:t>
                          </m:r>
                        </m:den>
                      </m:f>
                    </m:oMath>
                  </m:oMathPara>
                </a14:m>
                <a:endParaRPr lang="en-US" sz="2200" dirty="0"/>
              </a:p>
              <a:p>
                <a:pPr>
                  <a:lnSpc>
                    <a:spcPts val="1200"/>
                  </a:lnSpc>
                </a:pPr>
                <a:endParaRPr lang="en-US" sz="2200" dirty="0"/>
              </a:p>
              <a:p>
                <a:r>
                  <a:rPr lang="en-US" sz="2200" dirty="0"/>
                  <a:t>This "observed value of t" is then placed on a diagram of the </a:t>
                </a:r>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𝑡</m:t>
                        </m:r>
                      </m:e>
                      <m:sub>
                        <m:d>
                          <m:dPr>
                            <m:ctrlPr>
                              <a:rPr lang="en-US" sz="2200" b="0" i="1" smtClean="0">
                                <a:latin typeface="Cambria Math" panose="02040503050406030204" pitchFamily="18" charset="0"/>
                              </a:rPr>
                            </m:ctrlPr>
                          </m:dPr>
                          <m:e>
                            <m:r>
                              <a:rPr lang="en-US" sz="2200" b="0" i="1" smtClean="0">
                                <a:latin typeface="Cambria Math" panose="02040503050406030204" pitchFamily="18" charset="0"/>
                                <a:ea typeface="Cambria Math" panose="02040503050406030204" pitchFamily="18" charset="0"/>
                              </a:rPr>
                              <m:t>𝜐</m:t>
                            </m:r>
                          </m:e>
                        </m:d>
                      </m:sub>
                    </m:sSub>
                  </m:oMath>
                </a14:m>
                <a:r>
                  <a:rPr lang="en-US" sz="2200" dirty="0"/>
                  <a:t> distribution, the tail probability beyond that is evaluated and doubled for a two-sided alternate. This probability is known as the </a:t>
                </a:r>
                <a:r>
                  <a:rPr lang="en-US" sz="2200" dirty="0">
                    <a:solidFill>
                      <a:srgbClr val="FF0000"/>
                    </a:solidFill>
                  </a:rPr>
                  <a:t>p-value</a:t>
                </a:r>
                <a:r>
                  <a:rPr lang="en-US" sz="2200" dirty="0"/>
                  <a:t>. </a:t>
                </a:r>
              </a:p>
            </p:txBody>
          </p:sp>
        </mc:Choice>
        <mc:Fallback xmlns="">
          <p:sp>
            <p:nvSpPr>
              <p:cNvPr id="11" name="TextBox 10">
                <a:extLst>
                  <a:ext uri="{FF2B5EF4-FFF2-40B4-BE49-F238E27FC236}">
                    <a16:creationId xmlns:a16="http://schemas.microsoft.com/office/drawing/2014/main" id="{3C32F370-E59F-4797-93C2-040A2D9F5346}"/>
                  </a:ext>
                </a:extLst>
              </p:cNvPr>
              <p:cNvSpPr txBox="1">
                <a:spLocks noRot="1" noChangeAspect="1" noMove="1" noResize="1" noEditPoints="1" noAdjustHandles="1" noChangeArrowheads="1" noChangeShapeType="1" noTextEdit="1"/>
              </p:cNvSpPr>
              <p:nvPr/>
            </p:nvSpPr>
            <p:spPr>
              <a:xfrm>
                <a:off x="838200" y="1228738"/>
                <a:ext cx="6475515" cy="2896306"/>
              </a:xfrm>
              <a:prstGeom prst="rect">
                <a:avLst/>
              </a:prstGeom>
              <a:blipFill>
                <a:blip r:embed="rId3"/>
                <a:stretch>
                  <a:fillRect l="-1224" r="-377" b="-3158"/>
                </a:stretch>
              </a:blipFill>
            </p:spPr>
            <p:txBody>
              <a:bodyPr/>
              <a:lstStyle/>
              <a:p>
                <a:r>
                  <a:rPr lang="en-US">
                    <a:noFill/>
                  </a:rPr>
                  <a:t> </a:t>
                </a:r>
              </a:p>
            </p:txBody>
          </p:sp>
        </mc:Fallback>
      </mc:AlternateContent>
      <p:pic>
        <p:nvPicPr>
          <p:cNvPr id="14" name="Picture 13" descr="A close up of a device&#10;&#10;Description automatically generated">
            <a:extLst>
              <a:ext uri="{FF2B5EF4-FFF2-40B4-BE49-F238E27FC236}">
                <a16:creationId xmlns:a16="http://schemas.microsoft.com/office/drawing/2014/main" id="{66D03595-8880-490C-B35E-33785B82D0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7067" y="473328"/>
            <a:ext cx="3937202" cy="2203563"/>
          </a:xfrm>
          <a:prstGeom prst="rect">
            <a:avLst/>
          </a:prstGeom>
        </p:spPr>
      </p:pic>
      <p:sp>
        <p:nvSpPr>
          <p:cNvPr id="15" name="TextBox 14">
            <a:extLst>
              <a:ext uri="{FF2B5EF4-FFF2-40B4-BE49-F238E27FC236}">
                <a16:creationId xmlns:a16="http://schemas.microsoft.com/office/drawing/2014/main" id="{D9A91702-519E-4BC6-B12B-EB85789B0B2E}"/>
              </a:ext>
            </a:extLst>
          </p:cNvPr>
          <p:cNvSpPr txBox="1"/>
          <p:nvPr/>
        </p:nvSpPr>
        <p:spPr>
          <a:xfrm>
            <a:off x="8007066" y="5719618"/>
            <a:ext cx="3869589" cy="769441"/>
          </a:xfrm>
          <a:prstGeom prst="rect">
            <a:avLst/>
          </a:prstGeom>
          <a:solidFill>
            <a:srgbClr val="FF99FF"/>
          </a:solidFill>
        </p:spPr>
        <p:txBody>
          <a:bodyPr wrap="square" rtlCol="0">
            <a:spAutoFit/>
          </a:bodyPr>
          <a:lstStyle/>
          <a:p>
            <a:r>
              <a:rPr lang="en-US" sz="2200" dirty="0"/>
              <a:t>Failing to reject Hₒ is different in meaning that accepting it</a:t>
            </a:r>
          </a:p>
        </p:txBody>
      </p:sp>
    </p:spTree>
    <p:extLst>
      <p:ext uri="{BB962C8B-B14F-4D97-AF65-F5344CB8AC3E}">
        <p14:creationId xmlns:p14="http://schemas.microsoft.com/office/powerpoint/2010/main" val="3712214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p:txBody>
          <a:bodyPr/>
          <a:lstStyle/>
          <a:p>
            <a:fld id="{1CC9FA7F-0CA6-42CA-A077-320536EF702B}" type="slidenum">
              <a:rPr lang="en-US" smtClean="0"/>
              <a:t>5</a:t>
            </a:fld>
            <a:endParaRPr lang="en-US"/>
          </a:p>
        </p:txBody>
      </p:sp>
      <p:sp>
        <p:nvSpPr>
          <p:cNvPr id="9" name="Title 8">
            <a:extLst>
              <a:ext uri="{FF2B5EF4-FFF2-40B4-BE49-F238E27FC236}">
                <a16:creationId xmlns:a16="http://schemas.microsoft.com/office/drawing/2014/main" id="{1DD165D4-3BFC-4D7B-B8BE-773E71F84BD1}"/>
              </a:ext>
            </a:extLst>
          </p:cNvPr>
          <p:cNvSpPr>
            <a:spLocks noGrp="1"/>
          </p:cNvSpPr>
          <p:nvPr>
            <p:ph type="title"/>
          </p:nvPr>
        </p:nvSpPr>
        <p:spPr>
          <a:xfrm>
            <a:off x="838200" y="365125"/>
            <a:ext cx="5257800" cy="1325563"/>
          </a:xfrm>
        </p:spPr>
        <p:txBody>
          <a:bodyPr>
            <a:normAutofit/>
          </a:bodyPr>
          <a:lstStyle/>
          <a:p>
            <a:r>
              <a:rPr lang="en-US" sz="3600" dirty="0">
                <a:solidFill>
                  <a:srgbClr val="008000"/>
                </a:solidFill>
              </a:rPr>
              <a:t>Regression</a:t>
            </a:r>
          </a:p>
        </p:txBody>
      </p:sp>
      <p:pic>
        <p:nvPicPr>
          <p:cNvPr id="13" name="Picture 12">
            <a:extLst>
              <a:ext uri="{FF2B5EF4-FFF2-40B4-BE49-F238E27FC236}">
                <a16:creationId xmlns:a16="http://schemas.microsoft.com/office/drawing/2014/main" id="{DBE1FDE7-5535-438E-AAED-9C7361F9C8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9189" y="556198"/>
            <a:ext cx="3953868" cy="3333414"/>
          </a:xfrm>
          <a:prstGeom prst="rect">
            <a:avLst/>
          </a:prstGeom>
        </p:spPr>
      </p:pic>
      <p:sp>
        <p:nvSpPr>
          <p:cNvPr id="2" name="Rectangle 1">
            <a:extLst>
              <a:ext uri="{FF2B5EF4-FFF2-40B4-BE49-F238E27FC236}">
                <a16:creationId xmlns:a16="http://schemas.microsoft.com/office/drawing/2014/main" id="{F7D606AE-D1FE-4D8D-9875-DAFE18A51BAA}"/>
              </a:ext>
            </a:extLst>
          </p:cNvPr>
          <p:cNvSpPr/>
          <p:nvPr/>
        </p:nvSpPr>
        <p:spPr>
          <a:xfrm>
            <a:off x="838200" y="1690688"/>
            <a:ext cx="2863284" cy="461665"/>
          </a:xfrm>
          <a:prstGeom prst="rect">
            <a:avLst/>
          </a:prstGeom>
        </p:spPr>
        <p:txBody>
          <a:bodyPr wrap="none">
            <a:spAutoFit/>
          </a:bodyPr>
          <a:lstStyle/>
          <a:p>
            <a:r>
              <a:rPr lang="en-US" sz="2400" dirty="0">
                <a:solidFill>
                  <a:srgbClr val="0070C0"/>
                </a:solidFill>
              </a:rPr>
              <a:t>Input(s) </a:t>
            </a:r>
            <a:r>
              <a:rPr lang="en-US" sz="2400" dirty="0"/>
              <a:t>- ONE </a:t>
            </a:r>
            <a:r>
              <a:rPr lang="en-US" sz="2400" dirty="0">
                <a:solidFill>
                  <a:srgbClr val="FF0000"/>
                </a:solidFill>
              </a:rPr>
              <a:t>output</a:t>
            </a:r>
            <a:endParaRPr lang="en-US" sz="2400" dirty="0"/>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66A176F-8AB5-4C30-B1B4-7B4A64D91866}"/>
                  </a:ext>
                </a:extLst>
              </p:cNvPr>
              <p:cNvSpPr/>
              <p:nvPr/>
            </p:nvSpPr>
            <p:spPr>
              <a:xfrm>
                <a:off x="4488833" y="1690688"/>
                <a:ext cx="2794291" cy="5091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400" i="1" smtClean="0">
                              <a:latin typeface="Cambria Math" panose="02040503050406030204" pitchFamily="18" charset="0"/>
                            </a:rPr>
                          </m:ctrlPr>
                        </m:dPr>
                        <m:e>
                          <m:sSub>
                            <m:sSubPr>
                              <m:ctrlPr>
                                <a:rPr lang="en-US" sz="2400" i="1">
                                  <a:solidFill>
                                    <a:srgbClr val="0070C0"/>
                                  </a:solidFill>
                                  <a:latin typeface="Cambria Math" panose="02040503050406030204" pitchFamily="18" charset="0"/>
                                </a:rPr>
                              </m:ctrlPr>
                            </m:sSubPr>
                            <m:e>
                              <m:r>
                                <a:rPr lang="en-US" sz="2400" b="0" i="1" smtClean="0">
                                  <a:solidFill>
                                    <a:schemeClr val="tx1"/>
                                  </a:solidFill>
                                  <a:latin typeface="Cambria Math" panose="02040503050406030204" pitchFamily="18" charset="0"/>
                                </a:rPr>
                                <m:t>(</m:t>
                              </m:r>
                              <m:r>
                                <a:rPr lang="en-US" sz="2400" i="1">
                                  <a:solidFill>
                                    <a:srgbClr val="0070C0"/>
                                  </a:solidFill>
                                  <a:latin typeface="Cambria Math" panose="02040503050406030204" pitchFamily="18" charset="0"/>
                                </a:rPr>
                                <m:t>𝑥</m:t>
                              </m:r>
                            </m:e>
                            <m:sub>
                              <m:r>
                                <a:rPr lang="en-US" sz="2400" b="0" i="1" smtClean="0">
                                  <a:solidFill>
                                    <a:srgbClr val="0070C0"/>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sSub>
                            <m:sSubPr>
                              <m:ctrlPr>
                                <a:rPr lang="en-US"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𝑥</m:t>
                              </m:r>
                            </m:e>
                            <m:sub>
                              <m:r>
                                <a:rPr lang="en-US" sz="2400" b="0" i="1" smtClean="0">
                                  <a:solidFill>
                                    <a:srgbClr val="0070C0"/>
                                  </a:solidFill>
                                  <a:latin typeface="Cambria Math" panose="02040503050406030204" pitchFamily="18" charset="0"/>
                                </a:rPr>
                                <m:t>2</m:t>
                              </m:r>
                            </m:sub>
                          </m:sSub>
                          <m:r>
                            <a:rPr lang="en-US" sz="2400" b="0" i="1" smtClean="0">
                              <a:solidFill>
                                <a:schemeClr val="tx1"/>
                              </a:solidFill>
                              <a:latin typeface="Cambria Math" panose="02040503050406030204" pitchFamily="18" charset="0"/>
                            </a:rPr>
                            <m:t>,</m:t>
                          </m:r>
                          <m:r>
                            <a:rPr lang="en-US" sz="2400" b="0" i="1" smtClean="0">
                              <a:solidFill>
                                <a:srgbClr val="0070C0"/>
                              </a:solidFill>
                              <a:latin typeface="Cambria Math" panose="02040503050406030204" pitchFamily="18" charset="0"/>
                            </a:rPr>
                            <m:t>…</m:t>
                          </m:r>
                          <m:r>
                            <a:rPr lang="en-US" sz="2400" b="0" i="1" smtClean="0">
                              <a:solidFill>
                                <a:schemeClr val="tx1"/>
                              </a:solidFill>
                              <a:latin typeface="Cambria Math" panose="02040503050406030204" pitchFamily="18" charset="0"/>
                            </a:rPr>
                            <m:t>,</m:t>
                          </m:r>
                          <m:sSub>
                            <m:sSubPr>
                              <m:ctrlPr>
                                <a:rPr lang="en-US"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𝑥</m:t>
                              </m:r>
                            </m:e>
                            <m:sub>
                              <m:r>
                                <a:rPr lang="en-US" sz="2400" b="0" i="1" smtClean="0">
                                  <a:solidFill>
                                    <a:srgbClr val="0070C0"/>
                                  </a:solidFill>
                                  <a:latin typeface="Cambria Math" panose="02040503050406030204" pitchFamily="18" charset="0"/>
                                </a:rPr>
                                <m:t>𝑛</m:t>
                              </m:r>
                            </m:sub>
                          </m:sSub>
                          <m:r>
                            <a:rPr lang="en-US" sz="2400" b="0" i="1" smtClean="0">
                              <a:solidFill>
                                <a:schemeClr val="tx1"/>
                              </a:solidFill>
                              <a:latin typeface="Cambria Math" panose="02040503050406030204" pitchFamily="18" charset="0"/>
                            </a:rPr>
                            <m:t>)</m:t>
                          </m:r>
                          <m:r>
                            <a:rPr lang="en-US" sz="2400" i="1">
                              <a:latin typeface="Cambria Math" panose="02040503050406030204" pitchFamily="18" charset="0"/>
                            </a:rPr>
                            <m:t>,</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𝑦</m:t>
                              </m:r>
                            </m:e>
                            <m:sub>
                              <m:r>
                                <a:rPr lang="en-US" sz="2400" i="1">
                                  <a:solidFill>
                                    <a:srgbClr val="FF0000"/>
                                  </a:solidFill>
                                  <a:latin typeface="Cambria Math" panose="02040503050406030204" pitchFamily="18" charset="0"/>
                                </a:rPr>
                                <m:t>𝑖</m:t>
                              </m:r>
                            </m:sub>
                          </m:sSub>
                        </m:e>
                      </m:d>
                    </m:oMath>
                  </m:oMathPara>
                </a14:m>
                <a:endParaRPr lang="en-US" sz="2400" dirty="0"/>
              </a:p>
            </p:txBody>
          </p:sp>
        </mc:Choice>
        <mc:Fallback xmlns="">
          <p:sp>
            <p:nvSpPr>
              <p:cNvPr id="3" name="Rectangle 2">
                <a:extLst>
                  <a:ext uri="{FF2B5EF4-FFF2-40B4-BE49-F238E27FC236}">
                    <a16:creationId xmlns:a16="http://schemas.microsoft.com/office/drawing/2014/main" id="{F66A176F-8AB5-4C30-B1B4-7B4A64D91866}"/>
                  </a:ext>
                </a:extLst>
              </p:cNvPr>
              <p:cNvSpPr>
                <a:spLocks noRot="1" noChangeAspect="1" noMove="1" noResize="1" noEditPoints="1" noAdjustHandles="1" noChangeArrowheads="1" noChangeShapeType="1" noTextEdit="1"/>
              </p:cNvSpPr>
              <p:nvPr/>
            </p:nvSpPr>
            <p:spPr>
              <a:xfrm>
                <a:off x="4488833" y="1690688"/>
                <a:ext cx="2794291" cy="509178"/>
              </a:xfrm>
              <a:prstGeom prst="rect">
                <a:avLst/>
              </a:prstGeom>
              <a:blipFill>
                <a:blip r:embed="rId4"/>
                <a:stretch>
                  <a:fillRect/>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99DAE86B-0A87-479C-A8A5-EC4915B1AD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3035193"/>
            <a:ext cx="6244479" cy="3498680"/>
          </a:xfrm>
          <a:prstGeom prst="rect">
            <a:avLst/>
          </a:prstGeom>
        </p:spPr>
      </p:pic>
      <p:sp>
        <p:nvSpPr>
          <p:cNvPr id="11" name="Rectangle 10">
            <a:extLst>
              <a:ext uri="{FF2B5EF4-FFF2-40B4-BE49-F238E27FC236}">
                <a16:creationId xmlns:a16="http://schemas.microsoft.com/office/drawing/2014/main" id="{C2AE397D-9E17-42EB-9541-5BA5528426A3}"/>
              </a:ext>
            </a:extLst>
          </p:cNvPr>
          <p:cNvSpPr/>
          <p:nvPr/>
        </p:nvSpPr>
        <p:spPr>
          <a:xfrm>
            <a:off x="7374515" y="4048026"/>
            <a:ext cx="4588374" cy="2308324"/>
          </a:xfrm>
          <a:prstGeom prst="rect">
            <a:avLst/>
          </a:prstGeom>
        </p:spPr>
        <p:txBody>
          <a:bodyPr wrap="square">
            <a:spAutoFit/>
          </a:bodyPr>
          <a:lstStyle/>
          <a:p>
            <a:r>
              <a:rPr lang="en-US" sz="2400" dirty="0"/>
              <a:t>Hourly average Ambient Temp. (T), Ambient Pressure (AP), </a:t>
            </a:r>
          </a:p>
          <a:p>
            <a:r>
              <a:rPr lang="en-US" sz="2400" dirty="0"/>
              <a:t>Relative Humidity (RH) and </a:t>
            </a:r>
          </a:p>
          <a:p>
            <a:r>
              <a:rPr lang="en-US" sz="2400" dirty="0"/>
              <a:t>Exhaust Vacuum (V) to predict the net hourly </a:t>
            </a:r>
            <a:r>
              <a:rPr lang="en-US" sz="2400" dirty="0">
                <a:solidFill>
                  <a:srgbClr val="FF0000"/>
                </a:solidFill>
              </a:rPr>
              <a:t>Electrical Energy Output (EP) of a power plant</a:t>
            </a:r>
            <a:r>
              <a:rPr lang="en-US" sz="2400" dirty="0"/>
              <a:t> [2].</a:t>
            </a: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11E23BE9-6254-4E5A-A757-FE2A14C8B188}"/>
                  </a:ext>
                </a:extLst>
              </p:cNvPr>
              <p:cNvSpPr/>
              <p:nvPr/>
            </p:nvSpPr>
            <p:spPr>
              <a:xfrm>
                <a:off x="838200" y="2375466"/>
                <a:ext cx="3612849" cy="461665"/>
              </a:xfrm>
              <a:prstGeom prst="rect">
                <a:avLst/>
              </a:prstGeom>
            </p:spPr>
            <p:txBody>
              <a:bodyPr wrap="none">
                <a:spAutoFit/>
              </a:bodyPr>
              <a:lstStyle/>
              <a:p>
                <a14:m>
                  <m:oMath xmlns:m="http://schemas.openxmlformats.org/officeDocument/2006/math">
                    <m:d>
                      <m:dPr>
                        <m:ctrlPr>
                          <a:rPr lang="en-US" sz="2400" i="1" smtClean="0">
                            <a:latin typeface="Cambria Math" panose="02040503050406030204" pitchFamily="18" charset="0"/>
                          </a:rPr>
                        </m:ctrlPr>
                      </m:dPr>
                      <m:e>
                        <m:sSub>
                          <m:sSubPr>
                            <m:ctrlPr>
                              <a:rPr lang="en-US" sz="2400" i="1">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𝒙</m:t>
                            </m:r>
                          </m:e>
                          <m:sub>
                            <m:r>
                              <a:rPr lang="en-US" sz="2400" i="1">
                                <a:solidFill>
                                  <a:srgbClr val="0070C0"/>
                                </a:solidFill>
                                <a:latin typeface="Cambria Math" panose="02040503050406030204" pitchFamily="18" charset="0"/>
                              </a:rPr>
                              <m:t>𝑖</m:t>
                            </m:r>
                          </m:sub>
                        </m:sSub>
                        <m:r>
                          <a:rPr lang="en-US" sz="2400" i="1">
                            <a:latin typeface="Cambria Math" panose="02040503050406030204" pitchFamily="18" charset="0"/>
                          </a:rPr>
                          <m:t>,</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𝑦</m:t>
                            </m:r>
                          </m:e>
                          <m:sub>
                            <m:r>
                              <a:rPr lang="en-US" sz="2400" i="1">
                                <a:solidFill>
                                  <a:srgbClr val="FF0000"/>
                                </a:solidFill>
                                <a:latin typeface="Cambria Math" panose="02040503050406030204" pitchFamily="18" charset="0"/>
                              </a:rPr>
                              <m:t>𝑖</m:t>
                            </m:r>
                          </m:sub>
                        </m:sSub>
                      </m:e>
                    </m:d>
                  </m:oMath>
                </a14:m>
                <a:r>
                  <a:rPr lang="en-US" sz="2400" dirty="0"/>
                  <a:t>: (</a:t>
                </a:r>
                <a:r>
                  <a:rPr lang="en-US" sz="2400" dirty="0">
                    <a:solidFill>
                      <a:srgbClr val="0070C0"/>
                    </a:solidFill>
                  </a:rPr>
                  <a:t>(AT, AP, RH, V)</a:t>
                </a:r>
                <a:r>
                  <a:rPr lang="en-US" sz="2400" dirty="0"/>
                  <a:t>, </a:t>
                </a:r>
                <a:r>
                  <a:rPr lang="en-US" sz="2400" dirty="0">
                    <a:solidFill>
                      <a:srgbClr val="FF0000"/>
                    </a:solidFill>
                  </a:rPr>
                  <a:t>EP</a:t>
                </a:r>
                <a:r>
                  <a:rPr lang="en-US" sz="2400" dirty="0"/>
                  <a:t>)</a:t>
                </a:r>
              </a:p>
            </p:txBody>
          </p:sp>
        </mc:Choice>
        <mc:Fallback xmlns="">
          <p:sp>
            <p:nvSpPr>
              <p:cNvPr id="12" name="Rectangle 11">
                <a:extLst>
                  <a:ext uri="{FF2B5EF4-FFF2-40B4-BE49-F238E27FC236}">
                    <a16:creationId xmlns:a16="http://schemas.microsoft.com/office/drawing/2014/main" id="{11E23BE9-6254-4E5A-A757-FE2A14C8B188}"/>
                  </a:ext>
                </a:extLst>
              </p:cNvPr>
              <p:cNvSpPr>
                <a:spLocks noRot="1" noChangeAspect="1" noMove="1" noResize="1" noEditPoints="1" noAdjustHandles="1" noChangeArrowheads="1" noChangeShapeType="1" noTextEdit="1"/>
              </p:cNvSpPr>
              <p:nvPr/>
            </p:nvSpPr>
            <p:spPr>
              <a:xfrm>
                <a:off x="838200" y="2375466"/>
                <a:ext cx="3612849" cy="461665"/>
              </a:xfrm>
              <a:prstGeom prst="rect">
                <a:avLst/>
              </a:prstGeom>
              <a:blipFill>
                <a:blip r:embed="rId6"/>
                <a:stretch>
                  <a:fillRect t="-10667" r="-1520" b="-30667"/>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10DF0109-E6E3-4385-8FB7-4816DEDEF1A7}"/>
              </a:ext>
            </a:extLst>
          </p:cNvPr>
          <p:cNvSpPr/>
          <p:nvPr/>
        </p:nvSpPr>
        <p:spPr>
          <a:xfrm>
            <a:off x="5874707" y="2646058"/>
            <a:ext cx="1114816" cy="39802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7314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p:txBody>
          <a:bodyPr/>
          <a:lstStyle/>
          <a:p>
            <a:fld id="{1CC9FA7F-0CA6-42CA-A077-320536EF702B}" type="slidenum">
              <a:rPr lang="en-US" smtClean="0"/>
              <a:t>6</a:t>
            </a:fld>
            <a:endParaRPr lang="en-US"/>
          </a:p>
        </p:txBody>
      </p:sp>
      <p:sp>
        <p:nvSpPr>
          <p:cNvPr id="9" name="Title 8">
            <a:extLst>
              <a:ext uri="{FF2B5EF4-FFF2-40B4-BE49-F238E27FC236}">
                <a16:creationId xmlns:a16="http://schemas.microsoft.com/office/drawing/2014/main" id="{1DD165D4-3BFC-4D7B-B8BE-773E71F84BD1}"/>
              </a:ext>
            </a:extLst>
          </p:cNvPr>
          <p:cNvSpPr>
            <a:spLocks noGrp="1"/>
          </p:cNvSpPr>
          <p:nvPr>
            <p:ph type="title"/>
          </p:nvPr>
        </p:nvSpPr>
        <p:spPr>
          <a:xfrm>
            <a:off x="838200" y="365125"/>
            <a:ext cx="5127374" cy="1325563"/>
          </a:xfrm>
        </p:spPr>
        <p:txBody>
          <a:bodyPr>
            <a:normAutofit/>
          </a:bodyPr>
          <a:lstStyle/>
          <a:p>
            <a:r>
              <a:rPr lang="en-US" sz="3600" dirty="0">
                <a:solidFill>
                  <a:srgbClr val="008000"/>
                </a:solidFill>
              </a:rPr>
              <a:t>Classification</a:t>
            </a:r>
          </a:p>
        </p:txBody>
      </p:sp>
      <p:pic>
        <p:nvPicPr>
          <p:cNvPr id="13" name="Picture 12">
            <a:extLst>
              <a:ext uri="{FF2B5EF4-FFF2-40B4-BE49-F238E27FC236}">
                <a16:creationId xmlns:a16="http://schemas.microsoft.com/office/drawing/2014/main" id="{DBE1FDE7-5535-438E-AAED-9C7361F9C8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9189" y="556198"/>
            <a:ext cx="3953868" cy="3333414"/>
          </a:xfrm>
          <a:prstGeom prst="rect">
            <a:avLst/>
          </a:prstGeom>
        </p:spPr>
      </p:pic>
      <p:sp>
        <p:nvSpPr>
          <p:cNvPr id="6" name="Rectangle 5">
            <a:extLst>
              <a:ext uri="{FF2B5EF4-FFF2-40B4-BE49-F238E27FC236}">
                <a16:creationId xmlns:a16="http://schemas.microsoft.com/office/drawing/2014/main" id="{65910871-5319-41F3-8069-C2BF9B33F70B}"/>
              </a:ext>
            </a:extLst>
          </p:cNvPr>
          <p:cNvSpPr/>
          <p:nvPr/>
        </p:nvSpPr>
        <p:spPr>
          <a:xfrm>
            <a:off x="8609009" y="4250887"/>
            <a:ext cx="3214048" cy="1815882"/>
          </a:xfrm>
          <a:prstGeom prst="rect">
            <a:avLst/>
          </a:prstGeom>
        </p:spPr>
        <p:txBody>
          <a:bodyPr wrap="square">
            <a:spAutoFit/>
          </a:bodyPr>
          <a:lstStyle/>
          <a:p>
            <a:r>
              <a:rPr lang="en-US" sz="2800" dirty="0"/>
              <a:t>The </a:t>
            </a:r>
            <a:r>
              <a:rPr lang="en-US" sz="2800" dirty="0">
                <a:solidFill>
                  <a:srgbClr val="FF0000"/>
                </a:solidFill>
              </a:rPr>
              <a:t>output</a:t>
            </a:r>
            <a:r>
              <a:rPr lang="en-US" sz="2800" dirty="0"/>
              <a:t> is categorical with two or more categories [3].</a:t>
            </a:r>
          </a:p>
        </p:txBody>
      </p:sp>
      <p:pic>
        <p:nvPicPr>
          <p:cNvPr id="10" name="Picture 9">
            <a:extLst>
              <a:ext uri="{FF2B5EF4-FFF2-40B4-BE49-F238E27FC236}">
                <a16:creationId xmlns:a16="http://schemas.microsoft.com/office/drawing/2014/main" id="{101B5874-4C8F-4081-BEEF-AF0AD53D8E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0629" y="1439199"/>
            <a:ext cx="3684246" cy="2354879"/>
          </a:xfrm>
          <a:prstGeom prst="rect">
            <a:avLst/>
          </a:prstGeom>
        </p:spPr>
      </p:pic>
      <p:pic>
        <p:nvPicPr>
          <p:cNvPr id="12" name="Picture 11">
            <a:extLst>
              <a:ext uri="{FF2B5EF4-FFF2-40B4-BE49-F238E27FC236}">
                <a16:creationId xmlns:a16="http://schemas.microsoft.com/office/drawing/2014/main" id="{EAA6BE00-FADB-4521-9948-B8AC780BDC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7304" y="1459350"/>
            <a:ext cx="2762250" cy="2314575"/>
          </a:xfrm>
          <a:prstGeom prst="rect">
            <a:avLst/>
          </a:prstGeom>
        </p:spPr>
      </p:pic>
      <p:pic>
        <p:nvPicPr>
          <p:cNvPr id="15" name="Picture 14">
            <a:extLst>
              <a:ext uri="{FF2B5EF4-FFF2-40B4-BE49-F238E27FC236}">
                <a16:creationId xmlns:a16="http://schemas.microsoft.com/office/drawing/2014/main" id="{D36E4E6A-BA30-4668-8525-6F6C88250D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72078" y="3985651"/>
            <a:ext cx="3188205" cy="2635149"/>
          </a:xfrm>
          <a:prstGeom prst="rect">
            <a:avLst/>
          </a:prstGeom>
        </p:spPr>
      </p:pic>
      <p:sp>
        <p:nvSpPr>
          <p:cNvPr id="16" name="Rectangle 15">
            <a:extLst>
              <a:ext uri="{FF2B5EF4-FFF2-40B4-BE49-F238E27FC236}">
                <a16:creationId xmlns:a16="http://schemas.microsoft.com/office/drawing/2014/main" id="{76725B31-5980-4D59-84B2-2B7E1FD10A29}"/>
              </a:ext>
            </a:extLst>
          </p:cNvPr>
          <p:cNvSpPr/>
          <p:nvPr/>
        </p:nvSpPr>
        <p:spPr>
          <a:xfrm>
            <a:off x="6405265" y="5097273"/>
            <a:ext cx="2024531" cy="954107"/>
          </a:xfrm>
          <a:prstGeom prst="rect">
            <a:avLst/>
          </a:prstGeom>
        </p:spPr>
        <p:txBody>
          <a:bodyPr wrap="square">
            <a:spAutoFit/>
          </a:bodyPr>
          <a:lstStyle/>
          <a:p>
            <a:r>
              <a:rPr lang="en-US" sz="2800" dirty="0">
                <a:solidFill>
                  <a:srgbClr val="002060"/>
                </a:solidFill>
              </a:rPr>
              <a:t>0: Benign</a:t>
            </a:r>
          </a:p>
          <a:p>
            <a:r>
              <a:rPr lang="en-US" sz="2800" dirty="0">
                <a:solidFill>
                  <a:srgbClr val="FF0000"/>
                </a:solidFill>
              </a:rPr>
              <a:t>1: malignant</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8FE9D78E-7BE5-43D1-BB63-8D536ACF2BF1}"/>
                  </a:ext>
                </a:extLst>
              </p:cNvPr>
              <p:cNvSpPr/>
              <p:nvPr/>
            </p:nvSpPr>
            <p:spPr>
              <a:xfrm>
                <a:off x="2300960" y="1459855"/>
                <a:ext cx="114358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400" i="1">
                              <a:latin typeface="Cambria Math" panose="02040503050406030204" pitchFamily="18" charset="0"/>
                            </a:rPr>
                          </m:ctrlPr>
                        </m:dPr>
                        <m:e>
                          <m:sSub>
                            <m:sSubPr>
                              <m:ctrlPr>
                                <a:rPr lang="en-US"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𝑥</m:t>
                              </m:r>
                            </m:e>
                            <m:sub>
                              <m:r>
                                <a:rPr lang="en-US" sz="2400" i="1">
                                  <a:solidFill>
                                    <a:srgbClr val="0070C0"/>
                                  </a:solidFill>
                                  <a:latin typeface="Cambria Math" panose="02040503050406030204" pitchFamily="18" charset="0"/>
                                </a:rPr>
                                <m:t>𝑖</m:t>
                              </m:r>
                            </m:sub>
                          </m:sSub>
                          <m:r>
                            <a:rPr lang="en-US" sz="2400" i="1">
                              <a:latin typeface="Cambria Math" panose="02040503050406030204" pitchFamily="18" charset="0"/>
                            </a:rPr>
                            <m:t>,</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𝑦</m:t>
                              </m:r>
                            </m:e>
                            <m:sub>
                              <m:r>
                                <a:rPr lang="en-US" sz="2400" i="1">
                                  <a:solidFill>
                                    <a:srgbClr val="FF0000"/>
                                  </a:solidFill>
                                  <a:latin typeface="Cambria Math" panose="02040503050406030204" pitchFamily="18" charset="0"/>
                                </a:rPr>
                                <m:t>𝑖</m:t>
                              </m:r>
                            </m:sub>
                          </m:sSub>
                        </m:e>
                      </m:d>
                    </m:oMath>
                  </m:oMathPara>
                </a14:m>
                <a:endParaRPr lang="en-US" sz="2400" dirty="0"/>
              </a:p>
            </p:txBody>
          </p:sp>
        </mc:Choice>
        <mc:Fallback xmlns="">
          <p:sp>
            <p:nvSpPr>
              <p:cNvPr id="11" name="Rectangle 10">
                <a:extLst>
                  <a:ext uri="{FF2B5EF4-FFF2-40B4-BE49-F238E27FC236}">
                    <a16:creationId xmlns:a16="http://schemas.microsoft.com/office/drawing/2014/main" id="{8FE9D78E-7BE5-43D1-BB63-8D536ACF2BF1}"/>
                  </a:ext>
                </a:extLst>
              </p:cNvPr>
              <p:cNvSpPr>
                <a:spLocks noRot="1" noChangeAspect="1" noMove="1" noResize="1" noEditPoints="1" noAdjustHandles="1" noChangeArrowheads="1" noChangeShapeType="1" noTextEdit="1"/>
              </p:cNvSpPr>
              <p:nvPr/>
            </p:nvSpPr>
            <p:spPr>
              <a:xfrm>
                <a:off x="2300960" y="1459855"/>
                <a:ext cx="1143583" cy="461665"/>
              </a:xfrm>
              <a:prstGeom prst="rect">
                <a:avLst/>
              </a:prstGeom>
              <a:blipFill>
                <a:blip r:embed="rId7"/>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694B94EF-CF9C-48F3-83B2-FA67778D64A4}"/>
                  </a:ext>
                </a:extLst>
              </p:cNvPr>
              <p:cNvSpPr/>
              <p:nvPr/>
            </p:nvSpPr>
            <p:spPr>
              <a:xfrm>
                <a:off x="5524208" y="977534"/>
                <a:ext cx="15969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400" i="1" smtClean="0">
                              <a:latin typeface="Cambria Math" panose="02040503050406030204" pitchFamily="18" charset="0"/>
                            </a:rPr>
                          </m:ctrlPr>
                        </m:dPr>
                        <m:e>
                          <m:sSub>
                            <m:sSubPr>
                              <m:ctrlPr>
                                <a:rPr lang="en-US"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𝑥</m:t>
                              </m:r>
                            </m:e>
                            <m:sub>
                              <m:r>
                                <a:rPr lang="en-US" sz="2400" b="0" i="1" smtClean="0">
                                  <a:solidFill>
                                    <a:srgbClr val="0070C0"/>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sSub>
                            <m:sSubPr>
                              <m:ctrlPr>
                                <a:rPr lang="en-US"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𝑥</m:t>
                              </m:r>
                            </m:e>
                            <m:sub>
                              <m:r>
                                <a:rPr lang="en-US" sz="2400" b="0" i="1" smtClean="0">
                                  <a:solidFill>
                                    <a:srgbClr val="0070C0"/>
                                  </a:solidFill>
                                  <a:latin typeface="Cambria Math" panose="02040503050406030204" pitchFamily="18" charset="0"/>
                                </a:rPr>
                                <m:t>2</m:t>
                              </m:r>
                            </m:sub>
                          </m:sSub>
                          <m:r>
                            <a:rPr lang="en-US" sz="2400" i="1">
                              <a:latin typeface="Cambria Math" panose="02040503050406030204" pitchFamily="18" charset="0"/>
                            </a:rPr>
                            <m:t>,</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𝑦</m:t>
                              </m:r>
                            </m:e>
                            <m:sub>
                              <m:r>
                                <a:rPr lang="en-US" sz="2400" i="1">
                                  <a:solidFill>
                                    <a:srgbClr val="FF0000"/>
                                  </a:solidFill>
                                  <a:latin typeface="Cambria Math" panose="02040503050406030204" pitchFamily="18" charset="0"/>
                                </a:rPr>
                                <m:t>𝑖</m:t>
                              </m:r>
                            </m:sub>
                          </m:sSub>
                        </m:e>
                      </m:d>
                    </m:oMath>
                  </m:oMathPara>
                </a14:m>
                <a:endParaRPr lang="en-US" sz="2400" dirty="0"/>
              </a:p>
            </p:txBody>
          </p:sp>
        </mc:Choice>
        <mc:Fallback xmlns="">
          <p:sp>
            <p:nvSpPr>
              <p:cNvPr id="14" name="Rectangle 13">
                <a:extLst>
                  <a:ext uri="{FF2B5EF4-FFF2-40B4-BE49-F238E27FC236}">
                    <a16:creationId xmlns:a16="http://schemas.microsoft.com/office/drawing/2014/main" id="{694B94EF-CF9C-48F3-83B2-FA67778D64A4}"/>
                  </a:ext>
                </a:extLst>
              </p:cNvPr>
              <p:cNvSpPr>
                <a:spLocks noRot="1" noChangeAspect="1" noMove="1" noResize="1" noEditPoints="1" noAdjustHandles="1" noChangeArrowheads="1" noChangeShapeType="1" noTextEdit="1"/>
              </p:cNvSpPr>
              <p:nvPr/>
            </p:nvSpPr>
            <p:spPr>
              <a:xfrm>
                <a:off x="5524208" y="977534"/>
                <a:ext cx="1596976" cy="461665"/>
              </a:xfrm>
              <a:prstGeom prst="rect">
                <a:avLst/>
              </a:prstGeom>
              <a:blipFill>
                <a:blip r:embed="rId8"/>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2C1AF4E2-4FAE-4BAE-AEF7-5367779B5D02}"/>
                  </a:ext>
                </a:extLst>
              </p:cNvPr>
              <p:cNvSpPr/>
              <p:nvPr/>
            </p:nvSpPr>
            <p:spPr>
              <a:xfrm>
                <a:off x="3655711" y="5589715"/>
                <a:ext cx="230986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400" i="1" smtClean="0">
                              <a:latin typeface="Cambria Math" panose="02040503050406030204" pitchFamily="18" charset="0"/>
                            </a:rPr>
                          </m:ctrlPr>
                        </m:dPr>
                        <m:e>
                          <m:sSub>
                            <m:sSubPr>
                              <m:ctrlPr>
                                <a:rPr lang="en-US"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𝑥</m:t>
                              </m:r>
                            </m:e>
                            <m:sub>
                              <m:r>
                                <a:rPr lang="en-US" sz="2400" b="0" i="1" smtClean="0">
                                  <a:solidFill>
                                    <a:srgbClr val="0070C0"/>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sSub>
                            <m:sSubPr>
                              <m:ctrlPr>
                                <a:rPr lang="en-US"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𝑥</m:t>
                              </m:r>
                            </m:e>
                            <m:sub>
                              <m:r>
                                <a:rPr lang="en-US" sz="2400" b="0" i="1" smtClean="0">
                                  <a:solidFill>
                                    <a:srgbClr val="0070C0"/>
                                  </a:solidFill>
                                  <a:latin typeface="Cambria Math" panose="02040503050406030204" pitchFamily="18" charset="0"/>
                                </a:rPr>
                                <m:t>2</m:t>
                              </m:r>
                            </m:sub>
                          </m:sSub>
                          <m:r>
                            <a:rPr lang="en-US" sz="2400" i="1">
                              <a:latin typeface="Cambria Math" panose="02040503050406030204" pitchFamily="18" charset="0"/>
                            </a:rPr>
                            <m:t>,</m:t>
                          </m:r>
                          <m:sSub>
                            <m:sSubPr>
                              <m:ctrlPr>
                                <a:rPr lang="en-US"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𝑥</m:t>
                              </m:r>
                            </m:e>
                            <m:sub>
                              <m:r>
                                <a:rPr lang="en-US" sz="2400" i="1">
                                  <a:solidFill>
                                    <a:srgbClr val="0070C0"/>
                                  </a:solidFill>
                                  <a:latin typeface="Cambria Math" panose="02040503050406030204" pitchFamily="18" charset="0"/>
                                </a:rPr>
                                <m:t>1</m:t>
                              </m:r>
                            </m:sub>
                          </m:sSub>
                          <m:sSub>
                            <m:sSubPr>
                              <m:ctrlPr>
                                <a:rPr lang="en-US"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𝑥</m:t>
                              </m:r>
                            </m:e>
                            <m:sub>
                              <m:r>
                                <a:rPr lang="en-US" sz="2400" i="1">
                                  <a:solidFill>
                                    <a:srgbClr val="0070C0"/>
                                  </a:solidFill>
                                  <a:latin typeface="Cambria Math" panose="02040503050406030204" pitchFamily="18" charset="0"/>
                                </a:rPr>
                                <m:t>2</m:t>
                              </m:r>
                            </m:sub>
                          </m:sSub>
                          <m:r>
                            <a:rPr lang="en-US" sz="2400" i="1">
                              <a:latin typeface="Cambria Math" panose="02040503050406030204" pitchFamily="18" charset="0"/>
                            </a:rPr>
                            <m:t>,</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𝑦</m:t>
                              </m:r>
                            </m:e>
                            <m:sub>
                              <m:r>
                                <a:rPr lang="en-US" sz="2400" i="1">
                                  <a:solidFill>
                                    <a:srgbClr val="FF0000"/>
                                  </a:solidFill>
                                  <a:latin typeface="Cambria Math" panose="02040503050406030204" pitchFamily="18" charset="0"/>
                                </a:rPr>
                                <m:t>𝑖</m:t>
                              </m:r>
                            </m:sub>
                          </m:sSub>
                        </m:e>
                      </m:d>
                    </m:oMath>
                  </m:oMathPara>
                </a14:m>
                <a:endParaRPr lang="en-US" sz="2400" dirty="0"/>
              </a:p>
            </p:txBody>
          </p:sp>
        </mc:Choice>
        <mc:Fallback xmlns="">
          <p:sp>
            <p:nvSpPr>
              <p:cNvPr id="17" name="Rectangle 16">
                <a:extLst>
                  <a:ext uri="{FF2B5EF4-FFF2-40B4-BE49-F238E27FC236}">
                    <a16:creationId xmlns:a16="http://schemas.microsoft.com/office/drawing/2014/main" id="{2C1AF4E2-4FAE-4BAE-AEF7-5367779B5D02}"/>
                  </a:ext>
                </a:extLst>
              </p:cNvPr>
              <p:cNvSpPr>
                <a:spLocks noRot="1" noChangeAspect="1" noMove="1" noResize="1" noEditPoints="1" noAdjustHandles="1" noChangeArrowheads="1" noChangeShapeType="1" noTextEdit="1"/>
              </p:cNvSpPr>
              <p:nvPr/>
            </p:nvSpPr>
            <p:spPr>
              <a:xfrm>
                <a:off x="3655711" y="5589715"/>
                <a:ext cx="2309863" cy="461665"/>
              </a:xfrm>
              <a:prstGeom prst="rect">
                <a:avLst/>
              </a:prstGeom>
              <a:blipFill>
                <a:blip r:embed="rId9"/>
                <a:stretch>
                  <a:fillRect b="-9211"/>
                </a:stretch>
              </a:blipFill>
            </p:spPr>
            <p:txBody>
              <a:bodyPr/>
              <a:lstStyle/>
              <a:p>
                <a:r>
                  <a:rPr lang="en-US">
                    <a:noFill/>
                  </a:rPr>
                  <a:t> </a:t>
                </a:r>
              </a:p>
            </p:txBody>
          </p:sp>
        </mc:Fallback>
      </mc:AlternateContent>
    </p:spTree>
    <p:extLst>
      <p:ext uri="{BB962C8B-B14F-4D97-AF65-F5344CB8AC3E}">
        <p14:creationId xmlns:p14="http://schemas.microsoft.com/office/powerpoint/2010/main" val="701590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p:txBody>
          <a:bodyPr/>
          <a:lstStyle/>
          <a:p>
            <a:fld id="{1CC9FA7F-0CA6-42CA-A077-320536EF702B}" type="slidenum">
              <a:rPr lang="en-US" smtClean="0"/>
              <a:t>7</a:t>
            </a:fld>
            <a:endParaRPr lang="en-US"/>
          </a:p>
        </p:txBody>
      </p:sp>
      <p:sp>
        <p:nvSpPr>
          <p:cNvPr id="9" name="Title 8">
            <a:extLst>
              <a:ext uri="{FF2B5EF4-FFF2-40B4-BE49-F238E27FC236}">
                <a16:creationId xmlns:a16="http://schemas.microsoft.com/office/drawing/2014/main" id="{1DD165D4-3BFC-4D7B-B8BE-773E71F84BD1}"/>
              </a:ext>
            </a:extLst>
          </p:cNvPr>
          <p:cNvSpPr>
            <a:spLocks noGrp="1"/>
          </p:cNvSpPr>
          <p:nvPr>
            <p:ph type="title"/>
          </p:nvPr>
        </p:nvSpPr>
        <p:spPr/>
        <p:txBody>
          <a:bodyPr>
            <a:normAutofit/>
          </a:bodyPr>
          <a:lstStyle/>
          <a:p>
            <a:r>
              <a:rPr lang="en-US" sz="3600" dirty="0">
                <a:solidFill>
                  <a:srgbClr val="990033"/>
                </a:solidFill>
              </a:rPr>
              <a:t>Unsupervised Learning</a:t>
            </a:r>
          </a:p>
        </p:txBody>
      </p:sp>
      <p:pic>
        <p:nvPicPr>
          <p:cNvPr id="3" name="Picture 2">
            <a:extLst>
              <a:ext uri="{FF2B5EF4-FFF2-40B4-BE49-F238E27FC236}">
                <a16:creationId xmlns:a16="http://schemas.microsoft.com/office/drawing/2014/main" id="{0B53DC29-6855-446F-B940-D26C659009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2014" y="243007"/>
            <a:ext cx="3900372" cy="3485171"/>
          </a:xfrm>
          <a:prstGeom prst="rect">
            <a:avLst/>
          </a:prstGeom>
        </p:spPr>
      </p:pic>
      <p:sp>
        <p:nvSpPr>
          <p:cNvPr id="7" name="Rectangle 6">
            <a:extLst>
              <a:ext uri="{FF2B5EF4-FFF2-40B4-BE49-F238E27FC236}">
                <a16:creationId xmlns:a16="http://schemas.microsoft.com/office/drawing/2014/main" id="{25553DCF-25DC-496E-A60E-B7D386331161}"/>
              </a:ext>
            </a:extLst>
          </p:cNvPr>
          <p:cNvSpPr/>
          <p:nvPr/>
        </p:nvSpPr>
        <p:spPr>
          <a:xfrm>
            <a:off x="544259" y="3762370"/>
            <a:ext cx="2444227" cy="830997"/>
          </a:xfrm>
          <a:prstGeom prst="rect">
            <a:avLst/>
          </a:prstGeom>
        </p:spPr>
        <p:txBody>
          <a:bodyPr wrap="square">
            <a:spAutoFit/>
          </a:bodyPr>
          <a:lstStyle/>
          <a:p>
            <a:pPr algn="ctr"/>
            <a:r>
              <a:rPr lang="en-US" sz="2400" dirty="0"/>
              <a:t>Everything is (</a:t>
            </a:r>
            <a:r>
              <a:rPr lang="en-US" sz="2400" dirty="0">
                <a:solidFill>
                  <a:srgbClr val="0070C0"/>
                </a:solidFill>
              </a:rPr>
              <a:t>inputs</a:t>
            </a:r>
            <a:r>
              <a:rPr lang="en-US" sz="2400" dirty="0"/>
              <a:t>) </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D1F1C637-7C20-4A84-838D-0C3C4CF0A706}"/>
                  </a:ext>
                </a:extLst>
              </p:cNvPr>
              <p:cNvSpPr/>
              <p:nvPr/>
            </p:nvSpPr>
            <p:spPr>
              <a:xfrm>
                <a:off x="411708" y="4677556"/>
                <a:ext cx="2685415" cy="4818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d>
                            <m:dPr>
                              <m:begChr m:val="{"/>
                              <m:endChr m:val="}"/>
                              <m:ctrlPr>
                                <a:rPr lang="en-US" sz="2400" i="1">
                                  <a:latin typeface="Cambria Math" panose="02040503050406030204" pitchFamily="18" charset="0"/>
                                </a:rPr>
                              </m:ctrlPr>
                            </m:dPr>
                            <m:e>
                              <m:d>
                                <m:dPr>
                                  <m:ctrlPr>
                                    <a:rPr lang="en-US" sz="2400" i="1">
                                      <a:latin typeface="Cambria Math" panose="02040503050406030204" pitchFamily="18" charset="0"/>
                                    </a:rPr>
                                  </m:ctrlPr>
                                </m:dPr>
                                <m:e>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𝑥</m:t>
                                      </m:r>
                                    </m:e>
                                    <m:sub>
                                      <m:r>
                                        <a:rPr lang="en-US" sz="2400" b="0" i="1" smtClean="0">
                                          <a:solidFill>
                                            <a:srgbClr val="0070C0"/>
                                          </a:solidFill>
                                          <a:latin typeface="Cambria Math" panose="02040503050406030204" pitchFamily="18" charset="0"/>
                                        </a:rPr>
                                        <m:t>1</m:t>
                                      </m:r>
                                    </m:sub>
                                  </m:sSub>
                                  <m:r>
                                    <a:rPr lang="en-US" sz="2400" i="1">
                                      <a:latin typeface="Cambria Math" panose="02040503050406030204" pitchFamily="18" charset="0"/>
                                    </a:rPr>
                                    <m:t>,</m:t>
                                  </m:r>
                                  <m:sSub>
                                    <m:sSubPr>
                                      <m:ctrlPr>
                                        <a:rPr lang="en-US"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𝑥</m:t>
                                      </m:r>
                                    </m:e>
                                    <m:sub>
                                      <m:r>
                                        <a:rPr lang="en-US" sz="2400" b="0" i="1" smtClean="0">
                                          <a:solidFill>
                                            <a:srgbClr val="0070C0"/>
                                          </a:solidFill>
                                          <a:latin typeface="Cambria Math" panose="02040503050406030204" pitchFamily="18" charset="0"/>
                                        </a:rPr>
                                        <m:t>2</m:t>
                                      </m:r>
                                    </m:sub>
                                  </m:sSub>
                                  <m:r>
                                    <a:rPr lang="en-US" sz="2400" i="1">
                                      <a:latin typeface="Cambria Math" panose="02040503050406030204" pitchFamily="18" charset="0"/>
                                    </a:rPr>
                                    <m:t>,</m:t>
                                  </m:r>
                                  <m:r>
                                    <a:rPr lang="en-US" sz="2400" b="0" i="1" smtClean="0">
                                      <a:latin typeface="Cambria Math" panose="02040503050406030204" pitchFamily="18" charset="0"/>
                                    </a:rPr>
                                    <m:t>…,</m:t>
                                  </m:r>
                                  <m:sSub>
                                    <m:sSubPr>
                                      <m:ctrlPr>
                                        <a:rPr lang="en-US"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𝑥</m:t>
                                      </m:r>
                                    </m:e>
                                    <m:sub>
                                      <m:r>
                                        <a:rPr lang="en-US" sz="2400" b="0" i="1" smtClean="0">
                                          <a:solidFill>
                                            <a:srgbClr val="0070C0"/>
                                          </a:solidFill>
                                          <a:latin typeface="Cambria Math" panose="02040503050406030204" pitchFamily="18" charset="0"/>
                                        </a:rPr>
                                        <m:t>𝑛</m:t>
                                      </m:r>
                                    </m:sub>
                                  </m:sSub>
                                </m:e>
                              </m:d>
                            </m:e>
                          </m:d>
                        </m:e>
                        <m:sub>
                          <m:r>
                            <a:rPr lang="en-US" sz="2400" i="1">
                              <a:latin typeface="Cambria Math" panose="02040503050406030204" pitchFamily="18" charset="0"/>
                            </a:rPr>
                            <m:t>𝑖</m:t>
                          </m:r>
                          <m:r>
                            <a:rPr lang="en-US" sz="2400" i="1">
                              <a:latin typeface="Cambria Math" panose="02040503050406030204" pitchFamily="18" charset="0"/>
                            </a:rPr>
                            <m:t>=1</m:t>
                          </m:r>
                        </m:sub>
                        <m:sup>
                          <m:r>
                            <a:rPr lang="en-US" sz="2400" b="0" i="1" smtClean="0">
                              <a:latin typeface="Cambria Math" panose="02040503050406030204" pitchFamily="18" charset="0"/>
                            </a:rPr>
                            <m:t>𝑁</m:t>
                          </m:r>
                        </m:sup>
                      </m:sSubSup>
                    </m:oMath>
                  </m:oMathPara>
                </a14:m>
                <a:endParaRPr lang="en-US" sz="2400" dirty="0"/>
              </a:p>
            </p:txBody>
          </p:sp>
        </mc:Choice>
        <mc:Fallback xmlns="">
          <p:sp>
            <p:nvSpPr>
              <p:cNvPr id="10" name="Rectangle 9">
                <a:extLst>
                  <a:ext uri="{FF2B5EF4-FFF2-40B4-BE49-F238E27FC236}">
                    <a16:creationId xmlns:a16="http://schemas.microsoft.com/office/drawing/2014/main" id="{D1F1C637-7C20-4A84-838D-0C3C4CF0A706}"/>
                  </a:ext>
                </a:extLst>
              </p:cNvPr>
              <p:cNvSpPr>
                <a:spLocks noRot="1" noChangeAspect="1" noMove="1" noResize="1" noEditPoints="1" noAdjustHandles="1" noChangeArrowheads="1" noChangeShapeType="1" noTextEdit="1"/>
              </p:cNvSpPr>
              <p:nvPr/>
            </p:nvSpPr>
            <p:spPr>
              <a:xfrm>
                <a:off x="411708" y="4677556"/>
                <a:ext cx="2685415" cy="481863"/>
              </a:xfrm>
              <a:prstGeom prst="rect">
                <a:avLst/>
              </a:prstGeom>
              <a:blipFill>
                <a:blip r:embed="rId4"/>
                <a:stretch>
                  <a:fillRect/>
                </a:stretch>
              </a:blipFill>
            </p:spPr>
            <p:txBody>
              <a:bodyPr/>
              <a:lstStyle/>
              <a:p>
                <a:r>
                  <a:rPr lang="en-US">
                    <a:noFill/>
                  </a:rPr>
                  <a:t> </a:t>
                </a:r>
              </a:p>
            </p:txBody>
          </p:sp>
        </mc:Fallback>
      </mc:AlternateContent>
      <p:sp>
        <p:nvSpPr>
          <p:cNvPr id="12" name="Rectangle: Rounded Corners 11">
            <a:extLst>
              <a:ext uri="{FF2B5EF4-FFF2-40B4-BE49-F238E27FC236}">
                <a16:creationId xmlns:a16="http://schemas.microsoft.com/office/drawing/2014/main" id="{FBBE7A6A-2237-4B67-8143-4D97F661C130}"/>
              </a:ext>
            </a:extLst>
          </p:cNvPr>
          <p:cNvSpPr/>
          <p:nvPr/>
        </p:nvSpPr>
        <p:spPr>
          <a:xfrm>
            <a:off x="453301" y="3683424"/>
            <a:ext cx="2672774" cy="1579310"/>
          </a:xfrm>
          <a:prstGeom prst="roundRect">
            <a:avLst/>
          </a:prstGeom>
          <a:no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D077AC77-9808-4495-8BE3-7F9C2919397E}"/>
                  </a:ext>
                </a:extLst>
              </p:cNvPr>
              <p:cNvSpPr/>
              <p:nvPr/>
            </p:nvSpPr>
            <p:spPr>
              <a:xfrm>
                <a:off x="5386425" y="4919263"/>
                <a:ext cx="673581" cy="6309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500" i="1" dirty="0" smtClean="0">
                          <a:solidFill>
                            <a:srgbClr val="008000"/>
                          </a:solidFill>
                          <a:latin typeface="Cambria Math" panose="02040503050406030204" pitchFamily="18" charset="0"/>
                          <a:ea typeface="Cambria Math" panose="02040503050406030204" pitchFamily="18" charset="0"/>
                        </a:rPr>
                        <m:t>⇒</m:t>
                      </m:r>
                    </m:oMath>
                  </m:oMathPara>
                </a14:m>
                <a:endParaRPr lang="en-US" sz="3500" dirty="0">
                  <a:solidFill>
                    <a:srgbClr val="008000"/>
                  </a:solidFill>
                </a:endParaRPr>
              </a:p>
            </p:txBody>
          </p:sp>
        </mc:Choice>
        <mc:Fallback xmlns="">
          <p:sp>
            <p:nvSpPr>
              <p:cNvPr id="15" name="Rectangle 14">
                <a:extLst>
                  <a:ext uri="{FF2B5EF4-FFF2-40B4-BE49-F238E27FC236}">
                    <a16:creationId xmlns:a16="http://schemas.microsoft.com/office/drawing/2014/main" id="{D077AC77-9808-4495-8BE3-7F9C2919397E}"/>
                  </a:ext>
                </a:extLst>
              </p:cNvPr>
              <p:cNvSpPr>
                <a:spLocks noRot="1" noChangeAspect="1" noMove="1" noResize="1" noEditPoints="1" noAdjustHandles="1" noChangeArrowheads="1" noChangeShapeType="1" noTextEdit="1"/>
              </p:cNvSpPr>
              <p:nvPr/>
            </p:nvSpPr>
            <p:spPr>
              <a:xfrm>
                <a:off x="5386425" y="4919263"/>
                <a:ext cx="673581" cy="630942"/>
              </a:xfrm>
              <a:prstGeom prst="rect">
                <a:avLst/>
              </a:prstGeom>
              <a:blipFill>
                <a:blip r:embed="rId5"/>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58400D57-7893-4DAB-91DE-1E2E5BF08F21}"/>
              </a:ext>
            </a:extLst>
          </p:cNvPr>
          <p:cNvSpPr/>
          <p:nvPr/>
        </p:nvSpPr>
        <p:spPr>
          <a:xfrm>
            <a:off x="6243882" y="4686718"/>
            <a:ext cx="2444227" cy="1200329"/>
          </a:xfrm>
          <a:prstGeom prst="rect">
            <a:avLst/>
          </a:prstGeom>
        </p:spPr>
        <p:txBody>
          <a:bodyPr wrap="square">
            <a:spAutoFit/>
          </a:bodyPr>
          <a:lstStyle/>
          <a:p>
            <a:pPr algn="ctr"/>
            <a:r>
              <a:rPr lang="en-US" sz="2400" dirty="0"/>
              <a:t>Label </a:t>
            </a:r>
            <a:r>
              <a:rPr lang="en-US" sz="2400" dirty="0">
                <a:solidFill>
                  <a:srgbClr val="0070C0"/>
                </a:solidFill>
              </a:rPr>
              <a:t>inputs</a:t>
            </a:r>
            <a:r>
              <a:rPr lang="en-US" sz="2400" dirty="0"/>
              <a:t> based on the learned pattern</a:t>
            </a:r>
            <a:endParaRPr lang="en-US" sz="2400" dirty="0">
              <a:solidFill>
                <a:srgbClr val="0070C0"/>
              </a:solidFill>
            </a:endParaRPr>
          </a:p>
        </p:txBody>
      </p:sp>
      <p:sp>
        <p:nvSpPr>
          <p:cNvPr id="17" name="Rectangle: Rounded Corners 16">
            <a:extLst>
              <a:ext uri="{FF2B5EF4-FFF2-40B4-BE49-F238E27FC236}">
                <a16:creationId xmlns:a16="http://schemas.microsoft.com/office/drawing/2014/main" id="{A7EBE6FE-AC4D-45BE-A8DB-D022DE9DBD23}"/>
              </a:ext>
            </a:extLst>
          </p:cNvPr>
          <p:cNvSpPr/>
          <p:nvPr/>
        </p:nvSpPr>
        <p:spPr>
          <a:xfrm>
            <a:off x="6288553" y="4638420"/>
            <a:ext cx="2444227" cy="1248627"/>
          </a:xfrm>
          <a:prstGeom prst="roundRect">
            <a:avLst/>
          </a:prstGeom>
          <a:no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50587769-1BF6-4CA3-9739-89A33E4D62BA}"/>
                  </a:ext>
                </a:extLst>
              </p:cNvPr>
              <p:cNvSpPr/>
              <p:nvPr/>
            </p:nvSpPr>
            <p:spPr>
              <a:xfrm>
                <a:off x="3126074" y="4052955"/>
                <a:ext cx="673581" cy="6309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500" i="1" dirty="0" smtClean="0">
                          <a:solidFill>
                            <a:srgbClr val="008000"/>
                          </a:solidFill>
                          <a:latin typeface="Cambria Math" panose="02040503050406030204" pitchFamily="18" charset="0"/>
                          <a:ea typeface="Cambria Math" panose="02040503050406030204" pitchFamily="18" charset="0"/>
                        </a:rPr>
                        <m:t>⇒</m:t>
                      </m:r>
                    </m:oMath>
                  </m:oMathPara>
                </a14:m>
                <a:endParaRPr lang="en-US" sz="3500" dirty="0">
                  <a:solidFill>
                    <a:srgbClr val="008000"/>
                  </a:solidFill>
                </a:endParaRPr>
              </a:p>
            </p:txBody>
          </p:sp>
        </mc:Choice>
        <mc:Fallback xmlns="">
          <p:sp>
            <p:nvSpPr>
              <p:cNvPr id="13" name="Rectangle 12">
                <a:extLst>
                  <a:ext uri="{FF2B5EF4-FFF2-40B4-BE49-F238E27FC236}">
                    <a16:creationId xmlns:a16="http://schemas.microsoft.com/office/drawing/2014/main" id="{50587769-1BF6-4CA3-9739-89A33E4D62BA}"/>
                  </a:ext>
                </a:extLst>
              </p:cNvPr>
              <p:cNvSpPr>
                <a:spLocks noRot="1" noChangeAspect="1" noMove="1" noResize="1" noEditPoints="1" noAdjustHandles="1" noChangeArrowheads="1" noChangeShapeType="1" noTextEdit="1"/>
              </p:cNvSpPr>
              <p:nvPr/>
            </p:nvSpPr>
            <p:spPr>
              <a:xfrm>
                <a:off x="3126074" y="4052955"/>
                <a:ext cx="673581" cy="630942"/>
              </a:xfrm>
              <a:prstGeom prst="rect">
                <a:avLst/>
              </a:prstGeom>
              <a:blipFill>
                <a:blip r:embed="rId6"/>
                <a:stretch>
                  <a:fillRect/>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67DD5C85-2C99-4A5A-A750-8025C4F3A1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76463" y="4045985"/>
            <a:ext cx="1977337" cy="2230842"/>
          </a:xfrm>
          <a:prstGeom prst="rect">
            <a:avLst/>
          </a:prstGeom>
        </p:spPr>
      </p:pic>
      <p:grpSp>
        <p:nvGrpSpPr>
          <p:cNvPr id="39" name="Group 38">
            <a:extLst>
              <a:ext uri="{FF2B5EF4-FFF2-40B4-BE49-F238E27FC236}">
                <a16:creationId xmlns:a16="http://schemas.microsoft.com/office/drawing/2014/main" id="{4A4E373B-30BB-4769-896C-674FE79C51B7}"/>
              </a:ext>
            </a:extLst>
          </p:cNvPr>
          <p:cNvGrpSpPr/>
          <p:nvPr/>
        </p:nvGrpSpPr>
        <p:grpSpPr>
          <a:xfrm>
            <a:off x="3431053" y="4147899"/>
            <a:ext cx="1921763" cy="2229670"/>
            <a:chOff x="3431053" y="4147899"/>
            <a:chExt cx="1921763" cy="2229670"/>
          </a:xfrm>
        </p:grpSpPr>
        <p:grpSp>
          <p:nvGrpSpPr>
            <p:cNvPr id="20" name="Group 19">
              <a:extLst>
                <a:ext uri="{FF2B5EF4-FFF2-40B4-BE49-F238E27FC236}">
                  <a16:creationId xmlns:a16="http://schemas.microsoft.com/office/drawing/2014/main" id="{14942ADE-3F5C-4248-97E7-33763CD34629}"/>
                </a:ext>
              </a:extLst>
            </p:cNvPr>
            <p:cNvGrpSpPr/>
            <p:nvPr/>
          </p:nvGrpSpPr>
          <p:grpSpPr>
            <a:xfrm>
              <a:off x="3431053" y="4147899"/>
              <a:ext cx="1921763" cy="2229670"/>
              <a:chOff x="3431053" y="4147899"/>
              <a:chExt cx="1921763" cy="2229670"/>
            </a:xfrm>
          </p:grpSpPr>
          <p:pic>
            <p:nvPicPr>
              <p:cNvPr id="6" name="Picture 5">
                <a:extLst>
                  <a:ext uri="{FF2B5EF4-FFF2-40B4-BE49-F238E27FC236}">
                    <a16:creationId xmlns:a16="http://schemas.microsoft.com/office/drawing/2014/main" id="{E7A7CCAA-576F-4329-80D9-2F9334C25F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31053" y="4147899"/>
                <a:ext cx="1921763" cy="2229670"/>
              </a:xfrm>
              <a:prstGeom prst="rect">
                <a:avLst/>
              </a:prstGeom>
            </p:spPr>
          </p:pic>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id="{581D6DB4-B3B0-4D69-89A9-ED56617A9B1D}"/>
                      </a:ext>
                    </a:extLst>
                  </p14:cNvPr>
                  <p14:cNvContentPartPr/>
                  <p14:nvPr/>
                </p14:nvContentPartPr>
                <p14:xfrm>
                  <a:off x="4027795" y="4291460"/>
                  <a:ext cx="755760" cy="142800"/>
                </p14:xfrm>
              </p:contentPart>
            </mc:Choice>
            <mc:Fallback xmlns="">
              <p:pic>
                <p:nvPicPr>
                  <p:cNvPr id="18" name="Ink 17">
                    <a:extLst>
                      <a:ext uri="{FF2B5EF4-FFF2-40B4-BE49-F238E27FC236}">
                        <a16:creationId xmlns:a16="http://schemas.microsoft.com/office/drawing/2014/main" id="{581D6DB4-B3B0-4D69-89A9-ED56617A9B1D}"/>
                      </a:ext>
                    </a:extLst>
                  </p:cNvPr>
                  <p:cNvPicPr/>
                  <p:nvPr/>
                </p:nvPicPr>
                <p:blipFill>
                  <a:blip r:embed="rId10"/>
                  <a:stretch>
                    <a:fillRect/>
                  </a:stretch>
                </p:blipFill>
                <p:spPr>
                  <a:xfrm>
                    <a:off x="4021677" y="4285345"/>
                    <a:ext cx="767276" cy="15431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24" name="Ink 23">
                  <a:extLst>
                    <a:ext uri="{FF2B5EF4-FFF2-40B4-BE49-F238E27FC236}">
                      <a16:creationId xmlns:a16="http://schemas.microsoft.com/office/drawing/2014/main" id="{F773CB2F-73CD-436D-B180-5C3FA61DFE86}"/>
                    </a:ext>
                  </a:extLst>
                </p14:cNvPr>
                <p14:cNvContentPartPr/>
                <p14:nvPr/>
              </p14:nvContentPartPr>
              <p14:xfrm>
                <a:off x="4203700" y="4523980"/>
                <a:ext cx="319680" cy="149520"/>
              </p14:xfrm>
            </p:contentPart>
          </mc:Choice>
          <mc:Fallback xmlns="">
            <p:pic>
              <p:nvPicPr>
                <p:cNvPr id="24" name="Ink 23">
                  <a:extLst>
                    <a:ext uri="{FF2B5EF4-FFF2-40B4-BE49-F238E27FC236}">
                      <a16:creationId xmlns:a16="http://schemas.microsoft.com/office/drawing/2014/main" id="{F773CB2F-73CD-436D-B180-5C3FA61DFE86}"/>
                    </a:ext>
                  </a:extLst>
                </p:cNvPr>
                <p:cNvPicPr/>
                <p:nvPr/>
              </p:nvPicPr>
              <p:blipFill>
                <a:blip r:embed="rId12"/>
                <a:stretch>
                  <a:fillRect/>
                </a:stretch>
              </p:blipFill>
              <p:spPr>
                <a:xfrm>
                  <a:off x="4197573" y="4517855"/>
                  <a:ext cx="331213" cy="161049"/>
                </a:xfrm>
                <a:prstGeom prst="rect">
                  <a:avLst/>
                </a:prstGeom>
              </p:spPr>
            </p:pic>
          </mc:Fallback>
        </mc:AlternateContent>
      </p:grpSp>
      <p:sp>
        <p:nvSpPr>
          <p:cNvPr id="14" name="Thought Bubble: Cloud 13">
            <a:extLst>
              <a:ext uri="{FF2B5EF4-FFF2-40B4-BE49-F238E27FC236}">
                <a16:creationId xmlns:a16="http://schemas.microsoft.com/office/drawing/2014/main" id="{9393F22F-A8EB-4A0B-AAB2-24A946FE22A4}"/>
              </a:ext>
            </a:extLst>
          </p:cNvPr>
          <p:cNvSpPr/>
          <p:nvPr/>
        </p:nvSpPr>
        <p:spPr>
          <a:xfrm>
            <a:off x="4011209" y="1632967"/>
            <a:ext cx="3278939" cy="2244891"/>
          </a:xfrm>
          <a:prstGeom prst="cloudCallout">
            <a:avLst/>
          </a:prstGeom>
          <a:noFill/>
          <a:ln w="190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Learn a Pattern between </a:t>
            </a:r>
            <a:r>
              <a:rPr lang="en-US" sz="2400" dirty="0">
                <a:solidFill>
                  <a:srgbClr val="0070C0"/>
                </a:solidFill>
              </a:rPr>
              <a:t>inputs </a:t>
            </a:r>
            <a:endParaRPr lang="en-US" sz="2400" dirty="0">
              <a:solidFill>
                <a:srgbClr val="FF0000"/>
              </a:solidFill>
            </a:endParaRPr>
          </a:p>
        </p:txBody>
      </p:sp>
    </p:spTree>
    <p:extLst>
      <p:ext uri="{BB962C8B-B14F-4D97-AF65-F5344CB8AC3E}">
        <p14:creationId xmlns:p14="http://schemas.microsoft.com/office/powerpoint/2010/main" val="12362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p:txBody>
          <a:bodyPr/>
          <a:lstStyle/>
          <a:p>
            <a:fld id="{1CC9FA7F-0CA6-42CA-A077-320536EF702B}" type="slidenum">
              <a:rPr lang="en-US" smtClean="0"/>
              <a:t>8</a:t>
            </a:fld>
            <a:endParaRPr lang="en-US"/>
          </a:p>
        </p:txBody>
      </p:sp>
      <p:sp>
        <p:nvSpPr>
          <p:cNvPr id="9" name="Title 8">
            <a:extLst>
              <a:ext uri="{FF2B5EF4-FFF2-40B4-BE49-F238E27FC236}">
                <a16:creationId xmlns:a16="http://schemas.microsoft.com/office/drawing/2014/main" id="{1DD165D4-3BFC-4D7B-B8BE-773E71F84BD1}"/>
              </a:ext>
            </a:extLst>
          </p:cNvPr>
          <p:cNvSpPr>
            <a:spLocks noGrp="1"/>
          </p:cNvSpPr>
          <p:nvPr>
            <p:ph type="title"/>
          </p:nvPr>
        </p:nvSpPr>
        <p:spPr/>
        <p:txBody>
          <a:bodyPr>
            <a:normAutofit/>
          </a:bodyPr>
          <a:lstStyle/>
          <a:p>
            <a:r>
              <a:rPr lang="en-US" sz="3600" dirty="0">
                <a:solidFill>
                  <a:srgbClr val="008000"/>
                </a:solidFill>
              </a:rPr>
              <a:t>Clustering</a:t>
            </a:r>
          </a:p>
        </p:txBody>
      </p:sp>
      <p:pic>
        <p:nvPicPr>
          <p:cNvPr id="7" name="Picture 6">
            <a:extLst>
              <a:ext uri="{FF2B5EF4-FFF2-40B4-BE49-F238E27FC236}">
                <a16:creationId xmlns:a16="http://schemas.microsoft.com/office/drawing/2014/main" id="{194CDC84-76B5-4D65-8F58-483A5B2D7C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2014" y="243007"/>
            <a:ext cx="3900372" cy="3485171"/>
          </a:xfrm>
          <a:prstGeom prst="rect">
            <a:avLst/>
          </a:prstGeom>
        </p:spPr>
      </p:pic>
      <p:pic>
        <p:nvPicPr>
          <p:cNvPr id="5" name="Picture 4">
            <a:extLst>
              <a:ext uri="{FF2B5EF4-FFF2-40B4-BE49-F238E27FC236}">
                <a16:creationId xmlns:a16="http://schemas.microsoft.com/office/drawing/2014/main" id="{A18FE1DB-40FD-454C-BCF8-89E83A0715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2575" y="1613113"/>
            <a:ext cx="5874437" cy="4743237"/>
          </a:xfrm>
          <a:prstGeom prst="rect">
            <a:avLst/>
          </a:prstGeom>
        </p:spPr>
      </p:pic>
      <p:sp>
        <p:nvSpPr>
          <p:cNvPr id="6" name="Rectangle 5">
            <a:extLst>
              <a:ext uri="{FF2B5EF4-FFF2-40B4-BE49-F238E27FC236}">
                <a16:creationId xmlns:a16="http://schemas.microsoft.com/office/drawing/2014/main" id="{24A8B0DD-B225-49F6-94D6-57B6042EB1FD}"/>
              </a:ext>
            </a:extLst>
          </p:cNvPr>
          <p:cNvSpPr/>
          <p:nvPr/>
        </p:nvSpPr>
        <p:spPr>
          <a:xfrm>
            <a:off x="7766137" y="4586287"/>
            <a:ext cx="4056919" cy="1815882"/>
          </a:xfrm>
          <a:prstGeom prst="rect">
            <a:avLst/>
          </a:prstGeom>
        </p:spPr>
        <p:txBody>
          <a:bodyPr wrap="square">
            <a:spAutoFit/>
          </a:bodyPr>
          <a:lstStyle/>
          <a:p>
            <a:r>
              <a:rPr lang="en-US" sz="2800" dirty="0"/>
              <a:t>Clustering methods can be used jointly with Supervised Learning to create labels [2]. </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1517487-D2F5-439E-9EED-17EFBF616EA3}"/>
                  </a:ext>
                </a:extLst>
              </p:cNvPr>
              <p:cNvSpPr/>
              <p:nvPr/>
            </p:nvSpPr>
            <p:spPr>
              <a:xfrm>
                <a:off x="5259413" y="2121462"/>
                <a:ext cx="128926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400" i="1">
                              <a:latin typeface="Cambria Math" panose="02040503050406030204" pitchFamily="18" charset="0"/>
                            </a:rPr>
                          </m:ctrlPr>
                        </m:dPr>
                        <m:e>
                          <m:sSub>
                            <m:sSubPr>
                              <m:ctrlPr>
                                <a:rPr lang="en-US"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𝑥</m:t>
                              </m:r>
                            </m:e>
                            <m:sub>
                              <m:r>
                                <a:rPr lang="en-US" sz="2400" i="1">
                                  <a:solidFill>
                                    <a:srgbClr val="0070C0"/>
                                  </a:solidFill>
                                  <a:latin typeface="Cambria Math" panose="02040503050406030204" pitchFamily="18" charset="0"/>
                                </a:rPr>
                                <m:t>1</m:t>
                              </m:r>
                            </m:sub>
                          </m:sSub>
                          <m:r>
                            <a:rPr lang="en-US" sz="2400" i="1">
                              <a:latin typeface="Cambria Math" panose="02040503050406030204" pitchFamily="18" charset="0"/>
                            </a:rPr>
                            <m:t>,</m:t>
                          </m:r>
                          <m:sSub>
                            <m:sSubPr>
                              <m:ctrlPr>
                                <a:rPr lang="en-US"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𝑥</m:t>
                              </m:r>
                            </m:e>
                            <m:sub>
                              <m:r>
                                <a:rPr lang="en-US" sz="2400" i="1">
                                  <a:solidFill>
                                    <a:srgbClr val="0070C0"/>
                                  </a:solidFill>
                                  <a:latin typeface="Cambria Math" panose="02040503050406030204" pitchFamily="18" charset="0"/>
                                </a:rPr>
                                <m:t>2</m:t>
                              </m:r>
                            </m:sub>
                          </m:sSub>
                          <m:r>
                            <a:rPr lang="en-US" sz="2400" i="1" smtClean="0">
                              <a:solidFill>
                                <a:srgbClr val="0070C0"/>
                              </a:solidFill>
                              <a:latin typeface="Cambria Math" panose="02040503050406030204" pitchFamily="18" charset="0"/>
                            </a:rPr>
                            <m:t> </m:t>
                          </m:r>
                        </m:e>
                      </m:d>
                    </m:oMath>
                  </m:oMathPara>
                </a14:m>
                <a:endParaRPr lang="en-US" sz="2400" dirty="0"/>
              </a:p>
            </p:txBody>
          </p:sp>
        </mc:Choice>
        <mc:Fallback xmlns="">
          <p:sp>
            <p:nvSpPr>
              <p:cNvPr id="2" name="Rectangle 1">
                <a:extLst>
                  <a:ext uri="{FF2B5EF4-FFF2-40B4-BE49-F238E27FC236}">
                    <a16:creationId xmlns:a16="http://schemas.microsoft.com/office/drawing/2014/main" id="{91517487-D2F5-439E-9EED-17EFBF616EA3}"/>
                  </a:ext>
                </a:extLst>
              </p:cNvPr>
              <p:cNvSpPr>
                <a:spLocks noRot="1" noChangeAspect="1" noMove="1" noResize="1" noEditPoints="1" noAdjustHandles="1" noChangeArrowheads="1" noChangeShapeType="1" noTextEdit="1"/>
              </p:cNvSpPr>
              <p:nvPr/>
            </p:nvSpPr>
            <p:spPr>
              <a:xfrm>
                <a:off x="5259413" y="2121462"/>
                <a:ext cx="1289264" cy="461665"/>
              </a:xfrm>
              <a:prstGeom prst="rect">
                <a:avLst/>
              </a:prstGeom>
              <a:blipFill>
                <a:blip r:embed="rId5"/>
                <a:stretch>
                  <a:fillRect b="-1316"/>
                </a:stretch>
              </a:blipFill>
            </p:spPr>
            <p:txBody>
              <a:bodyPr/>
              <a:lstStyle/>
              <a:p>
                <a:r>
                  <a:rPr lang="en-US">
                    <a:noFill/>
                  </a:rPr>
                  <a:t> </a:t>
                </a:r>
              </a:p>
            </p:txBody>
          </p:sp>
        </mc:Fallback>
      </mc:AlternateContent>
    </p:spTree>
    <p:extLst>
      <p:ext uri="{BB962C8B-B14F-4D97-AF65-F5344CB8AC3E}">
        <p14:creationId xmlns:p14="http://schemas.microsoft.com/office/powerpoint/2010/main" val="2118644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p:txBody>
          <a:bodyPr/>
          <a:lstStyle/>
          <a:p>
            <a:fld id="{1CC9FA7F-0CA6-42CA-A077-320536EF702B}" type="slidenum">
              <a:rPr lang="en-US" smtClean="0"/>
              <a:t>9</a:t>
            </a:fld>
            <a:endParaRPr lang="en-US"/>
          </a:p>
        </p:txBody>
      </p:sp>
      <p:sp>
        <p:nvSpPr>
          <p:cNvPr id="9" name="Title 8">
            <a:extLst>
              <a:ext uri="{FF2B5EF4-FFF2-40B4-BE49-F238E27FC236}">
                <a16:creationId xmlns:a16="http://schemas.microsoft.com/office/drawing/2014/main" id="{1DD165D4-3BFC-4D7B-B8BE-773E71F84BD1}"/>
              </a:ext>
            </a:extLst>
          </p:cNvPr>
          <p:cNvSpPr>
            <a:spLocks noGrp="1"/>
          </p:cNvSpPr>
          <p:nvPr>
            <p:ph type="title"/>
          </p:nvPr>
        </p:nvSpPr>
        <p:spPr>
          <a:xfrm>
            <a:off x="838200" y="365125"/>
            <a:ext cx="5257800" cy="1325563"/>
          </a:xfrm>
        </p:spPr>
        <p:txBody>
          <a:bodyPr>
            <a:normAutofit/>
          </a:bodyPr>
          <a:lstStyle/>
          <a:p>
            <a:r>
              <a:rPr lang="en-US" sz="3600" dirty="0">
                <a:solidFill>
                  <a:srgbClr val="008000"/>
                </a:solidFill>
              </a:rPr>
              <a:t>Dimension Reduction</a:t>
            </a:r>
          </a:p>
        </p:txBody>
      </p:sp>
      <p:pic>
        <p:nvPicPr>
          <p:cNvPr id="7" name="Picture 6">
            <a:extLst>
              <a:ext uri="{FF2B5EF4-FFF2-40B4-BE49-F238E27FC236}">
                <a16:creationId xmlns:a16="http://schemas.microsoft.com/office/drawing/2014/main" id="{194CDC84-76B5-4D65-8F58-483A5B2D7C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2014" y="243007"/>
            <a:ext cx="3900372" cy="3485171"/>
          </a:xfrm>
          <a:prstGeom prst="rect">
            <a:avLst/>
          </a:prstGeom>
        </p:spPr>
      </p:pic>
      <p:sp>
        <p:nvSpPr>
          <p:cNvPr id="2" name="Rectangle 1">
            <a:extLst>
              <a:ext uri="{FF2B5EF4-FFF2-40B4-BE49-F238E27FC236}">
                <a16:creationId xmlns:a16="http://schemas.microsoft.com/office/drawing/2014/main" id="{C95E4673-A55D-466C-A5BC-AC725E7E8D62}"/>
              </a:ext>
            </a:extLst>
          </p:cNvPr>
          <p:cNvSpPr/>
          <p:nvPr/>
        </p:nvSpPr>
        <p:spPr>
          <a:xfrm>
            <a:off x="8443913" y="4303291"/>
            <a:ext cx="3265866" cy="923330"/>
          </a:xfrm>
          <a:prstGeom prst="rect">
            <a:avLst/>
          </a:prstGeom>
        </p:spPr>
        <p:txBody>
          <a:bodyPr wrap="square">
            <a:spAutoFit/>
          </a:bodyPr>
          <a:lstStyle/>
          <a:p>
            <a:r>
              <a:rPr lang="en-US" sz="2700" dirty="0">
                <a:solidFill>
                  <a:srgbClr val="0070C0"/>
                </a:solidFill>
              </a:rPr>
              <a:t>Mapping 3D data to a 2D space.</a:t>
            </a:r>
            <a:endParaRPr lang="en-US" sz="2700" dirty="0"/>
          </a:p>
        </p:txBody>
      </p:sp>
      <p:pic>
        <p:nvPicPr>
          <p:cNvPr id="10" name="Picture 9">
            <a:extLst>
              <a:ext uri="{FF2B5EF4-FFF2-40B4-BE49-F238E27FC236}">
                <a16:creationId xmlns:a16="http://schemas.microsoft.com/office/drawing/2014/main" id="{954407E7-AD80-44C9-94D4-940A95450AE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957261" y="3429000"/>
            <a:ext cx="3486150" cy="2786063"/>
          </a:xfrm>
          <a:prstGeom prst="rect">
            <a:avLst/>
          </a:prstGeom>
          <a:noFill/>
          <a:ln>
            <a:noFill/>
          </a:ln>
        </p:spPr>
      </p:pic>
      <p:sp>
        <p:nvSpPr>
          <p:cNvPr id="11" name="Rectangle 10">
            <a:extLst>
              <a:ext uri="{FF2B5EF4-FFF2-40B4-BE49-F238E27FC236}">
                <a16:creationId xmlns:a16="http://schemas.microsoft.com/office/drawing/2014/main" id="{72A41009-2308-4EA2-BA53-E917B59A07A8}"/>
              </a:ext>
            </a:extLst>
          </p:cNvPr>
          <p:cNvSpPr/>
          <p:nvPr/>
        </p:nvSpPr>
        <p:spPr>
          <a:xfrm>
            <a:off x="838200" y="1385427"/>
            <a:ext cx="6615228" cy="1754326"/>
          </a:xfrm>
          <a:prstGeom prst="rect">
            <a:avLst/>
          </a:prstGeom>
        </p:spPr>
        <p:txBody>
          <a:bodyPr wrap="square">
            <a:spAutoFit/>
          </a:bodyPr>
          <a:lstStyle/>
          <a:p>
            <a:r>
              <a:rPr lang="en-US" sz="2700" dirty="0"/>
              <a:t>Reducing the number of variables by mixing them together or projecting the whole data into a subspace is the goal of dimension reduction. </a:t>
            </a:r>
          </a:p>
        </p:txBody>
      </p:sp>
      <p:pic>
        <p:nvPicPr>
          <p:cNvPr id="12" name="Picture 11">
            <a:extLst>
              <a:ext uri="{FF2B5EF4-FFF2-40B4-BE49-F238E27FC236}">
                <a16:creationId xmlns:a16="http://schemas.microsoft.com/office/drawing/2014/main" id="{872BE0A8-ED74-4AEA-AD6D-F033B7F63CBC}"/>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694180" y="3386135"/>
            <a:ext cx="3563989" cy="3063875"/>
          </a:xfrm>
          <a:prstGeom prst="rect">
            <a:avLst/>
          </a:prstGeom>
          <a:noFill/>
          <a:ln>
            <a:noFill/>
          </a:ln>
        </p:spPr>
      </p:pic>
    </p:spTree>
    <p:extLst>
      <p:ext uri="{BB962C8B-B14F-4D97-AF65-F5344CB8AC3E}">
        <p14:creationId xmlns:p14="http://schemas.microsoft.com/office/powerpoint/2010/main" val="22133952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6230</TotalTime>
  <Words>6870</Words>
  <Application>Microsoft Office PowerPoint</Application>
  <PresentationFormat>Widescreen</PresentationFormat>
  <Paragraphs>562</Paragraphs>
  <Slides>45</Slides>
  <Notes>45</Notes>
  <HiddenSlides>0</HiddenSlides>
  <MMClips>1</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54" baseType="lpstr">
      <vt:lpstr>Arial</vt:lpstr>
      <vt:lpstr>Calibri</vt:lpstr>
      <vt:lpstr>Calibri Light</vt:lpstr>
      <vt:lpstr>Cambria Math</vt:lpstr>
      <vt:lpstr>Century Gothic</vt:lpstr>
      <vt:lpstr>Georgia</vt:lpstr>
      <vt:lpstr>Times New Roman</vt:lpstr>
      <vt:lpstr>Office Theme</vt:lpstr>
      <vt:lpstr>Bitmap Image</vt:lpstr>
      <vt:lpstr>Introduction</vt:lpstr>
      <vt:lpstr>Summary</vt:lpstr>
      <vt:lpstr>Machine Learning</vt:lpstr>
      <vt:lpstr>Supervised Learning</vt:lpstr>
      <vt:lpstr>Regression</vt:lpstr>
      <vt:lpstr>Classification</vt:lpstr>
      <vt:lpstr>Unsupervised Learning</vt:lpstr>
      <vt:lpstr>Clustering</vt:lpstr>
      <vt:lpstr>Dimension Reduction</vt:lpstr>
      <vt:lpstr>Reinforcement Learning</vt:lpstr>
      <vt:lpstr>PowerPoint Presentation</vt:lpstr>
      <vt:lpstr>Deep Learning</vt:lpstr>
      <vt:lpstr>PowerPoint Presentation</vt:lpstr>
      <vt:lpstr>Expectations</vt:lpstr>
      <vt:lpstr>Table of Contents</vt:lpstr>
      <vt:lpstr>Technology</vt:lpstr>
      <vt:lpstr>Homework Assignments</vt:lpstr>
      <vt:lpstr>Grading Rubric</vt:lpstr>
      <vt:lpstr>PowerPoint Presentation</vt:lpstr>
      <vt:lpstr>References</vt:lpstr>
      <vt:lpstr>Probability Distributions Summary</vt:lpstr>
      <vt:lpstr>Summary</vt:lpstr>
      <vt:lpstr>Normal Distribution</vt:lpstr>
      <vt:lpstr>Standard Normal Distribution</vt:lpstr>
      <vt:lpstr>Central Limit Theorem</vt:lpstr>
      <vt:lpstr>t-distribution</vt:lpstr>
      <vt:lpstr>Gamma Function</vt:lpstr>
      <vt:lpstr>Chi-square distribution</vt:lpstr>
      <vt:lpstr>F distribution</vt:lpstr>
      <vt:lpstr>Bivariate Normal Distribution</vt:lpstr>
      <vt:lpstr>Important Terminologies</vt:lpstr>
      <vt:lpstr>Summary</vt:lpstr>
      <vt:lpstr>Population and Sample</vt:lpstr>
      <vt:lpstr>Variables</vt:lpstr>
      <vt:lpstr>Parameter and Statistic</vt:lpstr>
      <vt:lpstr>Random Sample</vt:lpstr>
      <vt:lpstr>Maximum Likelihood Estimation</vt:lpstr>
      <vt:lpstr>Example</vt:lpstr>
      <vt:lpstr>Inferential Statistics Summary</vt:lpstr>
      <vt:lpstr>Summary</vt:lpstr>
      <vt:lpstr>Point Estimation</vt:lpstr>
      <vt:lpstr>Example</vt:lpstr>
      <vt:lpstr>Confidence Intervals</vt:lpstr>
      <vt:lpstr>Testing Hypothesis</vt:lpstr>
      <vt:lpstr>P-value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Eye State Detection using EEG Signals</dc:title>
  <dc:creator>Abolfazl Saghafi</dc:creator>
  <cp:lastModifiedBy>Abolfazl Saghafi</cp:lastModifiedBy>
  <cp:revision>667</cp:revision>
  <cp:lastPrinted>2018-08-29T00:32:30Z</cp:lastPrinted>
  <dcterms:created xsi:type="dcterms:W3CDTF">2017-02-01T15:13:00Z</dcterms:created>
  <dcterms:modified xsi:type="dcterms:W3CDTF">2020-07-04T16:09:09Z</dcterms:modified>
</cp:coreProperties>
</file>